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43" r:id="rId2"/>
    <p:sldId id="327" r:id="rId3"/>
    <p:sldId id="328" r:id="rId4"/>
    <p:sldId id="333" r:id="rId5"/>
    <p:sldId id="269" r:id="rId6"/>
    <p:sldId id="290" r:id="rId7"/>
    <p:sldId id="270" r:id="rId8"/>
    <p:sldId id="271" r:id="rId9"/>
    <p:sldId id="273" r:id="rId10"/>
    <p:sldId id="344" r:id="rId11"/>
    <p:sldId id="274" r:id="rId12"/>
    <p:sldId id="275" r:id="rId13"/>
    <p:sldId id="276" r:id="rId14"/>
    <p:sldId id="342" r:id="rId15"/>
    <p:sldId id="340" r:id="rId16"/>
    <p:sldId id="272" r:id="rId17"/>
    <p:sldId id="338" r:id="rId18"/>
    <p:sldId id="331" r:id="rId19"/>
    <p:sldId id="278" r:id="rId20"/>
    <p:sldId id="280" r:id="rId21"/>
    <p:sldId id="282" r:id="rId22"/>
    <p:sldId id="284" r:id="rId23"/>
    <p:sldId id="292" r:id="rId24"/>
    <p:sldId id="289" r:id="rId25"/>
    <p:sldId id="339" r:id="rId26"/>
    <p:sldId id="285" r:id="rId27"/>
    <p:sldId id="268" r:id="rId28"/>
    <p:sldId id="256" r:id="rId29"/>
    <p:sldId id="257" r:id="rId30"/>
    <p:sldId id="317" r:id="rId31"/>
    <p:sldId id="319" r:id="rId32"/>
    <p:sldId id="318" r:id="rId33"/>
    <p:sldId id="321" r:id="rId34"/>
    <p:sldId id="322" r:id="rId35"/>
    <p:sldId id="323" r:id="rId36"/>
    <p:sldId id="305" r:id="rId37"/>
    <p:sldId id="293" r:id="rId38"/>
    <p:sldId id="298" r:id="rId39"/>
    <p:sldId id="304" r:id="rId40"/>
    <p:sldId id="306" r:id="rId41"/>
    <p:sldId id="307" r:id="rId42"/>
    <p:sldId id="309" r:id="rId43"/>
    <p:sldId id="311" r:id="rId44"/>
    <p:sldId id="310" r:id="rId45"/>
    <p:sldId id="312" r:id="rId46"/>
    <p:sldId id="313" r:id="rId47"/>
    <p:sldId id="314" r:id="rId48"/>
    <p:sldId id="315" r:id="rId49"/>
    <p:sldId id="316" r:id="rId50"/>
    <p:sldId id="266" r:id="rId51"/>
    <p:sldId id="265" r:id="rId52"/>
    <p:sldId id="325" r:id="rId53"/>
    <p:sldId id="324" r:id="rId54"/>
    <p:sldId id="332" r:id="rId55"/>
    <p:sldId id="336" r:id="rId56"/>
    <p:sldId id="258" r:id="rId57"/>
    <p:sldId id="259" r:id="rId58"/>
    <p:sldId id="260" r:id="rId59"/>
    <p:sldId id="261" r:id="rId60"/>
    <p:sldId id="262" r:id="rId61"/>
    <p:sldId id="263" r:id="rId62"/>
    <p:sldId id="264" r:id="rId63"/>
    <p:sldId id="337"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6" autoAdjust="0"/>
    <p:restoredTop sz="94660" autoAdjust="0"/>
  </p:normalViewPr>
  <p:slideViewPr>
    <p:cSldViewPr>
      <p:cViewPr varScale="1">
        <p:scale>
          <a:sx n="69" d="100"/>
          <a:sy n="69" d="100"/>
        </p:scale>
        <p:origin x="72" y="9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B432F-6C87-4163-A561-E9A26F298661}" type="datetimeFigureOut">
              <a:rPr lang="en-US" smtClean="0"/>
              <a:t>1/26/2016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934F9-CFA9-4A2D-9EC3-F554526BC397}" type="slidenum">
              <a:rPr lang="en-US" smtClean="0"/>
              <a:t>‹#›</a:t>
            </a:fld>
            <a:endParaRPr lang="en-US"/>
          </a:p>
        </p:txBody>
      </p:sp>
    </p:spTree>
    <p:extLst>
      <p:ext uri="{BB962C8B-B14F-4D97-AF65-F5344CB8AC3E}">
        <p14:creationId xmlns:p14="http://schemas.microsoft.com/office/powerpoint/2010/main" val="393439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2.17 The most common charges on the ions of some common elements. With the representative elements (groups 1, 2, and 13–18), all the ions in the group typically have the same charge. All the ions shown are made of only one atom except for the mercury ion Hg</a:t>
            </a:r>
            <a:r>
              <a:rPr lang="en-US" sz="1200" kern="1200" baseline="-25000" dirty="0" smtClean="0">
                <a:solidFill>
                  <a:schemeClr val="tx1"/>
                </a:solidFill>
                <a:latin typeface="+mn-lt"/>
                <a:ea typeface="+mn-ea"/>
                <a:cs typeface="+mn-cs"/>
              </a:rPr>
              <a:t>2</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49AE539-F72A-1747-8E79-FCDBF5900E1B}" type="slidenum">
              <a:rPr lang="en-US" smtClean="0"/>
              <a:pPr/>
              <a:t>10</a:t>
            </a:fld>
            <a:endParaRPr lang="en-US"/>
          </a:p>
        </p:txBody>
      </p:sp>
    </p:spTree>
    <p:extLst>
      <p:ext uri="{BB962C8B-B14F-4D97-AF65-F5344CB8AC3E}">
        <p14:creationId xmlns:p14="http://schemas.microsoft.com/office/powerpoint/2010/main" val="194733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8B110-7D8C-4D02-9381-E5BDC5E1A9D7}" type="slidenum">
              <a:rPr lang="en-US" altLang="en-US"/>
              <a:pPr>
                <a:defRPr/>
              </a:pPr>
              <a:t>‹#›</a:t>
            </a:fld>
            <a:endParaRPr lang="en-US" altLang="en-US"/>
          </a:p>
        </p:txBody>
      </p:sp>
    </p:spTree>
    <p:extLst>
      <p:ext uri="{BB962C8B-B14F-4D97-AF65-F5344CB8AC3E}">
        <p14:creationId xmlns:p14="http://schemas.microsoft.com/office/powerpoint/2010/main" val="400708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15A15-6DEA-4619-AF7E-2D401222CD46}" type="slidenum">
              <a:rPr lang="en-US" altLang="en-US"/>
              <a:pPr>
                <a:defRPr/>
              </a:pPr>
              <a:t>‹#›</a:t>
            </a:fld>
            <a:endParaRPr lang="en-US" altLang="en-US"/>
          </a:p>
        </p:txBody>
      </p:sp>
    </p:spTree>
    <p:extLst>
      <p:ext uri="{BB962C8B-B14F-4D97-AF65-F5344CB8AC3E}">
        <p14:creationId xmlns:p14="http://schemas.microsoft.com/office/powerpoint/2010/main" val="13039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FA67F-A6B8-4A10-9967-9CCE229DBC1C}" type="slidenum">
              <a:rPr lang="en-US" altLang="en-US"/>
              <a:pPr>
                <a:defRPr/>
              </a:pPr>
              <a:t>‹#›</a:t>
            </a:fld>
            <a:endParaRPr lang="en-US" altLang="en-US"/>
          </a:p>
        </p:txBody>
      </p:sp>
    </p:spTree>
    <p:extLst>
      <p:ext uri="{BB962C8B-B14F-4D97-AF65-F5344CB8AC3E}">
        <p14:creationId xmlns:p14="http://schemas.microsoft.com/office/powerpoint/2010/main" val="126858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21CA90-A3DB-47FA-A150-EEE06D004AA7}" type="slidenum">
              <a:rPr lang="en-US" altLang="en-US"/>
              <a:pPr>
                <a:defRPr/>
              </a:pPr>
              <a:t>‹#›</a:t>
            </a:fld>
            <a:endParaRPr lang="en-US" altLang="en-US"/>
          </a:p>
        </p:txBody>
      </p:sp>
    </p:spTree>
    <p:extLst>
      <p:ext uri="{BB962C8B-B14F-4D97-AF65-F5344CB8AC3E}">
        <p14:creationId xmlns:p14="http://schemas.microsoft.com/office/powerpoint/2010/main" val="515334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E8BCCF-E20F-E149-B7F0-07A66FC6E0F0}" type="datetimeFigureOut">
              <a:rPr lang="en-US" smtClean="0"/>
              <a:pPr/>
              <a:t>1/26/2016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353BEE-EDAF-E94C-913C-358FBEAF61BD}" type="slidenum">
              <a:rPr lang="en-US" smtClean="0"/>
              <a:pPr/>
              <a:t>‹#›</a:t>
            </a:fld>
            <a:endParaRPr lang="en-US"/>
          </a:p>
        </p:txBody>
      </p:sp>
    </p:spTree>
    <p:extLst>
      <p:ext uri="{BB962C8B-B14F-4D97-AF65-F5344CB8AC3E}">
        <p14:creationId xmlns:p14="http://schemas.microsoft.com/office/powerpoint/2010/main" val="96145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46BB5-9199-4F37-B191-79DD8F4F8EE5}" type="slidenum">
              <a:rPr lang="en-US" altLang="en-US"/>
              <a:pPr>
                <a:defRPr/>
              </a:pPr>
              <a:t>‹#›</a:t>
            </a:fld>
            <a:endParaRPr lang="en-US" altLang="en-US"/>
          </a:p>
        </p:txBody>
      </p:sp>
    </p:spTree>
    <p:extLst>
      <p:ext uri="{BB962C8B-B14F-4D97-AF65-F5344CB8AC3E}">
        <p14:creationId xmlns:p14="http://schemas.microsoft.com/office/powerpoint/2010/main" val="308285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1FC26-5C21-4294-9061-D80663DBE528}" type="slidenum">
              <a:rPr lang="en-US" altLang="en-US"/>
              <a:pPr>
                <a:defRPr/>
              </a:pPr>
              <a:t>‹#›</a:t>
            </a:fld>
            <a:endParaRPr lang="en-US" altLang="en-US"/>
          </a:p>
        </p:txBody>
      </p:sp>
    </p:spTree>
    <p:extLst>
      <p:ext uri="{BB962C8B-B14F-4D97-AF65-F5344CB8AC3E}">
        <p14:creationId xmlns:p14="http://schemas.microsoft.com/office/powerpoint/2010/main" val="100007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CCEB5-E55B-4A3D-879A-3AC96395281C}" type="slidenum">
              <a:rPr lang="en-US" altLang="en-US"/>
              <a:pPr>
                <a:defRPr/>
              </a:pPr>
              <a:t>‹#›</a:t>
            </a:fld>
            <a:endParaRPr lang="en-US" altLang="en-US"/>
          </a:p>
        </p:txBody>
      </p:sp>
    </p:spTree>
    <p:extLst>
      <p:ext uri="{BB962C8B-B14F-4D97-AF65-F5344CB8AC3E}">
        <p14:creationId xmlns:p14="http://schemas.microsoft.com/office/powerpoint/2010/main" val="422570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E088B7-91D9-417E-A844-80AF9CF1AE98}" type="slidenum">
              <a:rPr lang="en-US" altLang="en-US"/>
              <a:pPr>
                <a:defRPr/>
              </a:pPr>
              <a:t>‹#›</a:t>
            </a:fld>
            <a:endParaRPr lang="en-US" altLang="en-US"/>
          </a:p>
        </p:txBody>
      </p:sp>
    </p:spTree>
    <p:extLst>
      <p:ext uri="{BB962C8B-B14F-4D97-AF65-F5344CB8AC3E}">
        <p14:creationId xmlns:p14="http://schemas.microsoft.com/office/powerpoint/2010/main" val="99644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DCFA46-ABFB-47FB-B2DC-6911D323BF1B}" type="slidenum">
              <a:rPr lang="en-US" altLang="en-US"/>
              <a:pPr>
                <a:defRPr/>
              </a:pPr>
              <a:t>‹#›</a:t>
            </a:fld>
            <a:endParaRPr lang="en-US" altLang="en-US"/>
          </a:p>
        </p:txBody>
      </p:sp>
    </p:spTree>
    <p:extLst>
      <p:ext uri="{BB962C8B-B14F-4D97-AF65-F5344CB8AC3E}">
        <p14:creationId xmlns:p14="http://schemas.microsoft.com/office/powerpoint/2010/main" val="361953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CE5D30-F2FB-4FE0-8F94-AF7E1633A92A}" type="slidenum">
              <a:rPr lang="en-US" altLang="en-US"/>
              <a:pPr>
                <a:defRPr/>
              </a:pPr>
              <a:t>‹#›</a:t>
            </a:fld>
            <a:endParaRPr lang="en-US" altLang="en-US"/>
          </a:p>
        </p:txBody>
      </p:sp>
    </p:spTree>
    <p:extLst>
      <p:ext uri="{BB962C8B-B14F-4D97-AF65-F5344CB8AC3E}">
        <p14:creationId xmlns:p14="http://schemas.microsoft.com/office/powerpoint/2010/main" val="280217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38F9A3-D6A2-47E5-A1F6-FE769E8D6C29}" type="slidenum">
              <a:rPr lang="en-US" altLang="en-US"/>
              <a:pPr>
                <a:defRPr/>
              </a:pPr>
              <a:t>‹#›</a:t>
            </a:fld>
            <a:endParaRPr lang="en-US" altLang="en-US"/>
          </a:p>
        </p:txBody>
      </p:sp>
    </p:spTree>
    <p:extLst>
      <p:ext uri="{BB962C8B-B14F-4D97-AF65-F5344CB8AC3E}">
        <p14:creationId xmlns:p14="http://schemas.microsoft.com/office/powerpoint/2010/main" val="387328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D6804A-D94A-4E5B-BA19-26BAFE51952A}" type="slidenum">
              <a:rPr lang="en-US" altLang="en-US"/>
              <a:pPr>
                <a:defRPr/>
              </a:pPr>
              <a:t>‹#›</a:t>
            </a:fld>
            <a:endParaRPr lang="en-US" altLang="en-US"/>
          </a:p>
        </p:txBody>
      </p:sp>
    </p:spTree>
    <p:extLst>
      <p:ext uri="{BB962C8B-B14F-4D97-AF65-F5344CB8AC3E}">
        <p14:creationId xmlns:p14="http://schemas.microsoft.com/office/powerpoint/2010/main" val="71817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3B54C71-2F95-4DB0-8C75-550A848154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447800"/>
            <a:ext cx="7772400" cy="1143000"/>
          </a:xfrm>
        </p:spPr>
        <p:txBody>
          <a:bodyPr/>
          <a:lstStyle/>
          <a:p>
            <a:pPr eaLnBrk="1" hangingPunct="1"/>
            <a:r>
              <a:rPr lang="en-US" altLang="en-US" smtClean="0"/>
              <a:t>Nomenclature of Inorganic Compounds</a:t>
            </a:r>
          </a:p>
        </p:txBody>
      </p:sp>
      <p:sp>
        <p:nvSpPr>
          <p:cNvPr id="2051" name="Rectangle 3"/>
          <p:cNvSpPr>
            <a:spLocks noGrp="1" noChangeArrowheads="1"/>
          </p:cNvSpPr>
          <p:nvPr>
            <p:ph type="subTitle" idx="1"/>
          </p:nvPr>
        </p:nvSpPr>
        <p:spPr>
          <a:xfrm>
            <a:off x="1524000" y="2971800"/>
            <a:ext cx="6400800" cy="1752600"/>
          </a:xfrm>
        </p:spPr>
        <p:txBody>
          <a:bodyPr/>
          <a:lstStyle/>
          <a:p>
            <a:pPr eaLnBrk="1" hangingPunct="1"/>
            <a:r>
              <a:rPr lang="en-US" altLang="en-US" smtClean="0"/>
              <a:t>Chapter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m4_0217.jpg"/>
          <p:cNvPicPr>
            <a:picLocks noChangeAspect="1"/>
          </p:cNvPicPr>
          <p:nvPr/>
        </p:nvPicPr>
        <p:blipFill>
          <a:blip r:embed="rId3"/>
          <a:stretch>
            <a:fillRect/>
          </a:stretch>
        </p:blipFill>
        <p:spPr>
          <a:xfrm>
            <a:off x="457200" y="1143000"/>
            <a:ext cx="8229600" cy="4570684"/>
          </a:xfrm>
          <a:prstGeom prst="rect">
            <a:avLst/>
          </a:prstGeom>
        </p:spPr>
      </p:pic>
    </p:spTree>
    <p:extLst>
      <p:ext uri="{BB962C8B-B14F-4D97-AF65-F5344CB8AC3E}">
        <p14:creationId xmlns:p14="http://schemas.microsoft.com/office/powerpoint/2010/main" val="187253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solidFill>
                  <a:srgbClr val="000099"/>
                </a:solidFill>
              </a:rPr>
              <a:t>Cation names = element name</a:t>
            </a:r>
            <a:endParaRPr lang="en-US" altLang="en-US" smtClean="0"/>
          </a:p>
        </p:txBody>
      </p:sp>
      <p:sp>
        <p:nvSpPr>
          <p:cNvPr id="11267" name="Rectangle 3"/>
          <p:cNvSpPr>
            <a:spLocks noGrp="1" noChangeArrowheads="1"/>
          </p:cNvSpPr>
          <p:nvPr>
            <p:ph type="body" idx="1"/>
          </p:nvPr>
        </p:nvSpPr>
        <p:spPr/>
        <p:txBody>
          <a:bodyPr/>
          <a:lstStyle/>
          <a:p>
            <a:pPr eaLnBrk="1" hangingPunct="1"/>
            <a:r>
              <a:rPr lang="en-US" altLang="en-US" smtClean="0"/>
              <a:t>Na</a:t>
            </a:r>
            <a:r>
              <a:rPr lang="en-US" altLang="en-US" baseline="30000" smtClean="0"/>
              <a:t>+</a:t>
            </a:r>
            <a:r>
              <a:rPr lang="en-US" altLang="en-US" smtClean="0"/>
              <a:t>	sodium ion		</a:t>
            </a:r>
          </a:p>
          <a:p>
            <a:pPr eaLnBrk="1" hangingPunct="1"/>
            <a:r>
              <a:rPr lang="en-US" altLang="en-US" smtClean="0"/>
              <a:t>Ca</a:t>
            </a:r>
            <a:r>
              <a:rPr lang="en-US" altLang="en-US" baseline="30000" smtClean="0"/>
              <a:t>2+</a:t>
            </a:r>
            <a:r>
              <a:rPr lang="en-US" altLang="en-US" smtClean="0"/>
              <a:t>	calcium ion</a:t>
            </a:r>
          </a:p>
          <a:p>
            <a:pPr eaLnBrk="1" hangingPunct="1"/>
            <a:r>
              <a:rPr lang="en-US" altLang="en-US" smtClean="0"/>
              <a:t>Co</a:t>
            </a:r>
            <a:r>
              <a:rPr lang="en-US" altLang="en-US" baseline="30000" smtClean="0"/>
              <a:t>3+</a:t>
            </a:r>
            <a:r>
              <a:rPr lang="en-US" altLang="en-US" smtClean="0"/>
              <a:t>	cobalt(III) ion		</a:t>
            </a:r>
          </a:p>
          <a:p>
            <a:pPr eaLnBrk="1" hangingPunct="1"/>
            <a:r>
              <a:rPr lang="en-US" altLang="en-US" smtClean="0"/>
              <a:t>Co</a:t>
            </a:r>
            <a:r>
              <a:rPr lang="en-US" altLang="en-US" baseline="30000" smtClean="0"/>
              <a:t>2+</a:t>
            </a:r>
            <a:r>
              <a:rPr lang="en-US" altLang="en-US" smtClean="0"/>
              <a:t>	cobalt(II) ion		</a:t>
            </a:r>
          </a:p>
          <a:p>
            <a:pPr lvl="4" eaLnBrk="1" hangingPunct="1"/>
            <a:r>
              <a:rPr lang="en-US" altLang="en-US" smtClean="0"/>
              <a:t>for transition metals or other metals with variable oxidation states use roman numerals to designate charge.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solidFill>
                  <a:srgbClr val="000099"/>
                </a:solidFill>
              </a:rPr>
              <a:t>Anion names  =  elementide ion</a:t>
            </a:r>
            <a:endParaRPr lang="en-US" altLang="en-US" smtClean="0"/>
          </a:p>
        </p:txBody>
      </p:sp>
      <p:sp>
        <p:nvSpPr>
          <p:cNvPr id="12291" name="Rectangle 3"/>
          <p:cNvSpPr>
            <a:spLocks noGrp="1" noChangeArrowheads="1"/>
          </p:cNvSpPr>
          <p:nvPr>
            <p:ph type="body" idx="1"/>
          </p:nvPr>
        </p:nvSpPr>
        <p:spPr/>
        <p:txBody>
          <a:bodyPr/>
          <a:lstStyle/>
          <a:p>
            <a:pPr eaLnBrk="1" hangingPunct="1"/>
            <a:r>
              <a:rPr lang="en-US" altLang="en-US" smtClean="0"/>
              <a:t>N</a:t>
            </a:r>
            <a:r>
              <a:rPr lang="en-US" altLang="en-US" baseline="30000" smtClean="0"/>
              <a:t>3-</a:t>
            </a:r>
            <a:r>
              <a:rPr lang="en-US" altLang="en-US" smtClean="0"/>
              <a:t>	nitrogen  </a:t>
            </a:r>
            <a:r>
              <a:rPr lang="en-US" altLang="en-US" smtClean="0">
                <a:sym typeface="Symbol" panose="05050102010706020507" pitchFamily="18" charset="2"/>
              </a:rPr>
              <a:t></a:t>
            </a:r>
            <a:r>
              <a:rPr lang="en-US" altLang="en-US" smtClean="0"/>
              <a:t>	nitride ion</a:t>
            </a:r>
          </a:p>
          <a:p>
            <a:pPr eaLnBrk="1" hangingPunct="1"/>
            <a:r>
              <a:rPr lang="en-US" altLang="en-US" smtClean="0"/>
              <a:t>O</a:t>
            </a:r>
            <a:r>
              <a:rPr lang="en-US" altLang="en-US" baseline="30000" smtClean="0"/>
              <a:t>2-</a:t>
            </a:r>
            <a:r>
              <a:rPr lang="en-US" altLang="en-US" smtClean="0"/>
              <a:t>	oxygen   </a:t>
            </a:r>
            <a:r>
              <a:rPr lang="en-US" altLang="en-US" smtClean="0">
                <a:sym typeface="Symbol" panose="05050102010706020507" pitchFamily="18" charset="2"/>
              </a:rPr>
              <a:t></a:t>
            </a:r>
            <a:r>
              <a:rPr lang="en-US" altLang="en-US" smtClean="0"/>
              <a:t>	oxide ion</a:t>
            </a:r>
          </a:p>
          <a:p>
            <a:pPr eaLnBrk="1" hangingPunct="1"/>
            <a:r>
              <a:rPr lang="en-US" altLang="en-US" smtClean="0"/>
              <a:t>S</a:t>
            </a:r>
            <a:r>
              <a:rPr lang="en-US" altLang="en-US" baseline="30000" smtClean="0"/>
              <a:t>2-</a:t>
            </a:r>
            <a:r>
              <a:rPr lang="en-US" altLang="en-US" smtClean="0"/>
              <a:t>	sulfur     </a:t>
            </a:r>
            <a:r>
              <a:rPr lang="en-US" altLang="en-US" smtClean="0">
                <a:sym typeface="Symbol" panose="05050102010706020507" pitchFamily="18" charset="2"/>
              </a:rPr>
              <a:t></a:t>
            </a:r>
            <a:r>
              <a:rPr lang="en-US" altLang="en-US" smtClean="0"/>
              <a:t>	sulfide ion</a:t>
            </a:r>
          </a:p>
          <a:p>
            <a:pPr eaLnBrk="1" hangingPunct="1"/>
            <a:r>
              <a:rPr lang="en-US" altLang="en-US" smtClean="0"/>
              <a:t>Cl</a:t>
            </a:r>
            <a:r>
              <a:rPr lang="en-US" altLang="en-US" baseline="30000" smtClean="0"/>
              <a:t>-</a:t>
            </a:r>
            <a:r>
              <a:rPr lang="en-US" altLang="en-US" smtClean="0"/>
              <a:t>	chlorine </a:t>
            </a:r>
            <a:r>
              <a:rPr lang="en-US" altLang="en-US" smtClean="0">
                <a:sym typeface="Symbol" panose="05050102010706020507" pitchFamily="18" charset="2"/>
              </a:rPr>
              <a:t></a:t>
            </a:r>
            <a:r>
              <a:rPr lang="en-US" altLang="en-US" smtClean="0"/>
              <a:t>	chloride ion</a:t>
            </a:r>
          </a:p>
          <a:p>
            <a:pPr eaLnBrk="1" hangingPunct="1"/>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solidFill>
                  <a:srgbClr val="000099"/>
                </a:solidFill>
              </a:rPr>
              <a:t>Compound formation</a:t>
            </a:r>
            <a:endParaRPr lang="en-US" altLang="en-US" smtClean="0"/>
          </a:p>
        </p:txBody>
      </p:sp>
      <p:sp>
        <p:nvSpPr>
          <p:cNvPr id="1331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Ions will combine in such a way as to neutralize charges</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G07_0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G07_0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solidFill>
                  <a:srgbClr val="000099"/>
                </a:solidFill>
              </a:rPr>
              <a:t>Formula Unit</a:t>
            </a:r>
            <a:endParaRPr lang="en-US" altLang="en-US" smtClean="0"/>
          </a:p>
        </p:txBody>
      </p:sp>
      <p:sp>
        <p:nvSpPr>
          <p:cNvPr id="16387"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The smallest representative unit of an ionic compound</a:t>
            </a:r>
            <a:r>
              <a:rPr lang="en-US" altLang="en-US" smtClean="0">
                <a:solidFill>
                  <a:srgbClr val="FFFFCC"/>
                </a:solidFill>
              </a:rPr>
              <a:t>.</a:t>
            </a:r>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G04_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FG05_14-03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950913"/>
            <a:ext cx="5105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p:cNvSpPr txBox="1">
            <a:spLocks noChangeArrowheads="1"/>
          </p:cNvSpPr>
          <p:nvPr/>
        </p:nvSpPr>
        <p:spPr bwMode="auto">
          <a:xfrm>
            <a:off x="381000" y="304800"/>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t>Cations with one oxidation state</a:t>
            </a:r>
          </a:p>
        </p:txBody>
      </p:sp>
      <p:sp>
        <p:nvSpPr>
          <p:cNvPr id="18436" name="TextBox 2"/>
          <p:cNvSpPr txBox="1">
            <a:spLocks noChangeArrowheads="1"/>
          </p:cNvSpPr>
          <p:nvPr/>
        </p:nvSpPr>
        <p:spPr bwMode="auto">
          <a:xfrm>
            <a:off x="381000" y="39624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t>Cations with multiple oxidation states</a:t>
            </a:r>
          </a:p>
        </p:txBody>
      </p:sp>
      <p:pic>
        <p:nvPicPr>
          <p:cNvPr id="18437" name="Picture 1026" descr="FG05_14-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4495800"/>
            <a:ext cx="91186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762000" y="609600"/>
            <a:ext cx="7772400" cy="4114800"/>
          </a:xfrm>
        </p:spPr>
        <p:txBody>
          <a:bodyPr/>
          <a:lstStyle/>
          <a:p>
            <a:pPr eaLnBrk="1" hangingPunct="1">
              <a:lnSpc>
                <a:spcPct val="90000"/>
              </a:lnSpc>
            </a:pPr>
            <a:r>
              <a:rPr lang="en-US" altLang="en-US" sz="3600" smtClean="0">
                <a:solidFill>
                  <a:srgbClr val="000099"/>
                </a:solidFill>
              </a:rPr>
              <a:t>calcium + bromine </a:t>
            </a:r>
          </a:p>
          <a:p>
            <a:pPr eaLnBrk="1" hangingPunct="1">
              <a:lnSpc>
                <a:spcPct val="90000"/>
              </a:lnSpc>
            </a:pPr>
            <a:endParaRPr lang="en-US" altLang="en-US" sz="3600" smtClean="0">
              <a:solidFill>
                <a:srgbClr val="000099"/>
              </a:solidFill>
            </a:endParaRPr>
          </a:p>
          <a:p>
            <a:pPr eaLnBrk="1" hangingPunct="1">
              <a:lnSpc>
                <a:spcPct val="90000"/>
              </a:lnSpc>
            </a:pPr>
            <a:r>
              <a:rPr lang="en-US" altLang="en-US" sz="3600" smtClean="0">
                <a:solidFill>
                  <a:srgbClr val="000099"/>
                </a:solidFill>
                <a:sym typeface="Symbol" panose="05050102010706020507" pitchFamily="18" charset="2"/>
              </a:rPr>
              <a:t> </a:t>
            </a:r>
            <a:r>
              <a:rPr lang="en-US" altLang="en-US" sz="3600" smtClean="0">
                <a:solidFill>
                  <a:srgbClr val="000099"/>
                </a:solidFill>
              </a:rPr>
              <a:t>Ca</a:t>
            </a:r>
            <a:r>
              <a:rPr lang="en-US" altLang="en-US" sz="3600" baseline="30000" smtClean="0">
                <a:solidFill>
                  <a:srgbClr val="000099"/>
                </a:solidFill>
              </a:rPr>
              <a:t>+2</a:t>
            </a:r>
            <a:r>
              <a:rPr lang="en-US" altLang="en-US" sz="3600" smtClean="0">
                <a:solidFill>
                  <a:srgbClr val="000099"/>
                </a:solidFill>
              </a:rPr>
              <a:t> + Br</a:t>
            </a:r>
            <a:r>
              <a:rPr lang="en-US" altLang="en-US" sz="3600" baseline="30000" smtClean="0">
                <a:solidFill>
                  <a:srgbClr val="000099"/>
                </a:solidFill>
              </a:rPr>
              <a:t>-1</a:t>
            </a:r>
          </a:p>
          <a:p>
            <a:pPr eaLnBrk="1" hangingPunct="1">
              <a:lnSpc>
                <a:spcPct val="90000"/>
              </a:lnSpc>
              <a:buFontTx/>
              <a:buNone/>
            </a:pPr>
            <a:r>
              <a:rPr lang="en-US" altLang="en-US" sz="3600" smtClean="0">
                <a:solidFill>
                  <a:srgbClr val="000099"/>
                </a:solidFill>
              </a:rPr>
              <a:t>  </a:t>
            </a:r>
            <a:endParaRPr lang="en-US" altLang="en-US" sz="3600" smtClean="0">
              <a:solidFill>
                <a:srgbClr val="000099"/>
              </a:solidFill>
              <a:sym typeface="Symbol" panose="05050102010706020507" pitchFamily="18" charset="2"/>
            </a:endParaRPr>
          </a:p>
          <a:p>
            <a:pPr eaLnBrk="1" hangingPunct="1">
              <a:lnSpc>
                <a:spcPct val="90000"/>
              </a:lnSpc>
            </a:pPr>
            <a:r>
              <a:rPr lang="en-US" altLang="en-US" sz="3600" smtClean="0">
                <a:solidFill>
                  <a:srgbClr val="000099"/>
                </a:solidFill>
              </a:rPr>
              <a:t> CaBr</a:t>
            </a:r>
            <a:r>
              <a:rPr lang="en-US" altLang="en-US" sz="3600" baseline="-25000" smtClean="0">
                <a:solidFill>
                  <a:srgbClr val="000099"/>
                </a:solidFill>
              </a:rPr>
              <a:t>2</a:t>
            </a:r>
            <a:r>
              <a:rPr lang="en-US" altLang="en-US" sz="3600" smtClean="0">
                <a:solidFill>
                  <a:srgbClr val="000099"/>
                </a:solidFill>
              </a:rPr>
              <a:t>	</a:t>
            </a:r>
          </a:p>
          <a:p>
            <a:pPr eaLnBrk="1" hangingPunct="1">
              <a:lnSpc>
                <a:spcPct val="90000"/>
              </a:lnSpc>
            </a:pPr>
            <a:endParaRPr lang="en-US" altLang="en-US" sz="3600" smtClean="0">
              <a:solidFill>
                <a:srgbClr val="000099"/>
              </a:solidFill>
            </a:endParaRPr>
          </a:p>
          <a:p>
            <a:pPr eaLnBrk="1" hangingPunct="1">
              <a:lnSpc>
                <a:spcPct val="90000"/>
              </a:lnSpc>
            </a:pPr>
            <a:r>
              <a:rPr lang="en-US" altLang="en-US" sz="3600" smtClean="0">
                <a:solidFill>
                  <a:srgbClr val="000099"/>
                </a:solidFill>
              </a:rPr>
              <a:t>calcium bromide</a:t>
            </a:r>
            <a:endParaRPr lang="en-US" altLang="en-US" sz="2800" smtClean="0">
              <a:solidFill>
                <a:srgbClr val="000099"/>
              </a:solidFill>
            </a:endParaRPr>
          </a:p>
          <a:p>
            <a:pPr eaLnBrk="1" hangingPunct="1">
              <a:lnSpc>
                <a:spcPct val="90000"/>
              </a:lnSpc>
            </a:pPr>
            <a:endParaRPr lang="en-US" altLang="en-US" sz="2800" smtClean="0">
              <a:solidFill>
                <a:srgbClr val="000099"/>
              </a:solidFill>
            </a:endParaRPr>
          </a:p>
          <a:p>
            <a:pPr eaLnBrk="1" hangingPunct="1">
              <a:lnSpc>
                <a:spcPct val="90000"/>
              </a:lnSpc>
            </a:pPr>
            <a:endParaRPr lang="en-US" altLang="en-US" sz="2800" smtClean="0">
              <a:solidFill>
                <a:srgbClr val="99FF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Chemical Formulas</a:t>
            </a:r>
          </a:p>
        </p:txBody>
      </p:sp>
      <p:sp>
        <p:nvSpPr>
          <p:cNvPr id="3075" name="Rectangle 3"/>
          <p:cNvSpPr>
            <a:spLocks noGrp="1" noChangeArrowheads="1"/>
          </p:cNvSpPr>
          <p:nvPr>
            <p:ph type="body" idx="1"/>
          </p:nvPr>
        </p:nvSpPr>
        <p:spPr/>
        <p:txBody>
          <a:bodyPr/>
          <a:lstStyle/>
          <a:p>
            <a:pPr algn="ctr" eaLnBrk="1" hangingPunct="1"/>
            <a:r>
              <a:rPr lang="en-US" altLang="en-US" sz="4800" smtClean="0"/>
              <a:t>AxByCz</a:t>
            </a:r>
          </a:p>
        </p:txBody>
      </p:sp>
      <p:sp>
        <p:nvSpPr>
          <p:cNvPr id="3076" name="AutoShape 4"/>
          <p:cNvSpPr>
            <a:spLocks noChangeArrowheads="1"/>
          </p:cNvSpPr>
          <p:nvPr/>
        </p:nvSpPr>
        <p:spPr bwMode="auto">
          <a:xfrm rot="10800000">
            <a:off x="1676400" y="3048000"/>
            <a:ext cx="1524000" cy="838200"/>
          </a:xfrm>
          <a:prstGeom prst="wedgeRectCallout">
            <a:avLst>
              <a:gd name="adj1" fmla="val -94588"/>
              <a:gd name="adj2" fmla="val 94505"/>
            </a:avLst>
          </a:prstGeom>
          <a:solidFill>
            <a:srgbClr val="FFFF99"/>
          </a:solidFill>
          <a:ln w="9525">
            <a:solidFill>
              <a:schemeClr val="tx1"/>
            </a:solidFill>
            <a:miter lim="800000"/>
            <a:headEnd/>
            <a:tailEnd/>
          </a:ln>
        </p:spPr>
        <p:txBody>
          <a:bodyPr rot="10800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Elemental Symbol</a:t>
            </a:r>
          </a:p>
        </p:txBody>
      </p:sp>
      <p:sp>
        <p:nvSpPr>
          <p:cNvPr id="3077" name="AutoShape 5"/>
          <p:cNvSpPr>
            <a:spLocks noChangeArrowheads="1"/>
          </p:cNvSpPr>
          <p:nvPr/>
        </p:nvSpPr>
        <p:spPr bwMode="auto">
          <a:xfrm rot="10800000">
            <a:off x="4953000" y="3200400"/>
            <a:ext cx="2057400" cy="838200"/>
          </a:xfrm>
          <a:prstGeom prst="wedgeRectCallout">
            <a:avLst>
              <a:gd name="adj1" fmla="val 46139"/>
              <a:gd name="adj2" fmla="val 119505"/>
            </a:avLst>
          </a:prstGeom>
          <a:solidFill>
            <a:srgbClr val="FFFF99"/>
          </a:solidFill>
          <a:ln w="9525">
            <a:solidFill>
              <a:schemeClr val="tx1"/>
            </a:solidFill>
            <a:miter lim="800000"/>
            <a:headEnd/>
            <a:tailEnd/>
          </a:ln>
        </p:spPr>
        <p:txBody>
          <a:bodyPr rot="10800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Number of atoms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762000" y="609600"/>
            <a:ext cx="7772400" cy="4114800"/>
          </a:xfrm>
        </p:spPr>
        <p:txBody>
          <a:bodyPr/>
          <a:lstStyle/>
          <a:p>
            <a:pPr eaLnBrk="1" hangingPunct="1"/>
            <a:r>
              <a:rPr lang="en-US" altLang="en-US" sz="4000" smtClean="0">
                <a:solidFill>
                  <a:srgbClr val="000099"/>
                </a:solidFill>
              </a:rPr>
              <a:t>silver + oxygen </a:t>
            </a:r>
          </a:p>
          <a:p>
            <a:pPr eaLnBrk="1" hangingPunct="1"/>
            <a:endParaRPr lang="en-US" altLang="en-US" sz="4000" smtClean="0">
              <a:solidFill>
                <a:srgbClr val="000099"/>
              </a:solidFill>
            </a:endParaRPr>
          </a:p>
          <a:p>
            <a:pPr eaLnBrk="1" hangingPunct="1"/>
            <a:r>
              <a:rPr lang="en-US" altLang="en-US" sz="4000" smtClean="0">
                <a:solidFill>
                  <a:srgbClr val="000099"/>
                </a:solidFill>
                <a:sym typeface="Symbol" panose="05050102010706020507" pitchFamily="18" charset="2"/>
              </a:rPr>
              <a:t></a:t>
            </a:r>
            <a:r>
              <a:rPr lang="en-US" altLang="en-US" sz="4000" smtClean="0">
                <a:solidFill>
                  <a:srgbClr val="000099"/>
                </a:solidFill>
              </a:rPr>
              <a:t> Ag</a:t>
            </a:r>
            <a:r>
              <a:rPr lang="en-US" altLang="en-US" sz="4000" baseline="30000" smtClean="0">
                <a:solidFill>
                  <a:srgbClr val="000099"/>
                </a:solidFill>
              </a:rPr>
              <a:t>+</a:t>
            </a:r>
            <a:r>
              <a:rPr lang="en-US" altLang="en-US" sz="4000" smtClean="0">
                <a:solidFill>
                  <a:srgbClr val="000099"/>
                </a:solidFill>
              </a:rPr>
              <a:t> + O</a:t>
            </a:r>
            <a:r>
              <a:rPr lang="en-US" altLang="en-US" sz="4000" baseline="30000" smtClean="0">
                <a:solidFill>
                  <a:srgbClr val="000099"/>
                </a:solidFill>
              </a:rPr>
              <a:t>-2</a:t>
            </a:r>
            <a:r>
              <a:rPr lang="en-US" altLang="en-US" sz="4000" smtClean="0">
                <a:solidFill>
                  <a:srgbClr val="000099"/>
                </a:solidFill>
              </a:rPr>
              <a:t>  </a:t>
            </a:r>
          </a:p>
          <a:p>
            <a:pPr eaLnBrk="1" hangingPunct="1"/>
            <a:r>
              <a:rPr lang="en-US" altLang="en-US" sz="4000" smtClean="0">
                <a:solidFill>
                  <a:srgbClr val="000099"/>
                </a:solidFill>
                <a:sym typeface="Symbol" panose="05050102010706020507" pitchFamily="18" charset="2"/>
              </a:rPr>
              <a:t></a:t>
            </a:r>
            <a:r>
              <a:rPr lang="en-US" altLang="en-US" sz="4000" smtClean="0">
                <a:solidFill>
                  <a:srgbClr val="000099"/>
                </a:solidFill>
              </a:rPr>
              <a:t>  Ag</a:t>
            </a:r>
            <a:r>
              <a:rPr lang="en-US" altLang="en-US" sz="4000" baseline="-25000" smtClean="0">
                <a:solidFill>
                  <a:srgbClr val="000099"/>
                </a:solidFill>
              </a:rPr>
              <a:t>2</a:t>
            </a:r>
            <a:r>
              <a:rPr lang="en-US" altLang="en-US" sz="4000" smtClean="0">
                <a:solidFill>
                  <a:srgbClr val="000099"/>
                </a:solidFill>
              </a:rPr>
              <a:t>O	</a:t>
            </a:r>
          </a:p>
          <a:p>
            <a:pPr eaLnBrk="1" hangingPunct="1"/>
            <a:r>
              <a:rPr lang="en-US" altLang="en-US" sz="4000" smtClean="0">
                <a:solidFill>
                  <a:srgbClr val="000099"/>
                </a:solidFill>
              </a:rPr>
              <a:t>silver oxide</a:t>
            </a:r>
            <a:endParaRPr lang="en-US" altLang="en-US" smtClean="0">
              <a:solidFill>
                <a:srgbClr val="000099"/>
              </a:solidFill>
            </a:endParaRPr>
          </a:p>
          <a:p>
            <a:pPr eaLnBrk="1" hangingPunct="1"/>
            <a:endParaRPr lang="en-US" altLang="en-US"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762000" y="609600"/>
            <a:ext cx="7772400" cy="4114800"/>
          </a:xfrm>
        </p:spPr>
        <p:txBody>
          <a:bodyPr/>
          <a:lstStyle/>
          <a:p>
            <a:pPr eaLnBrk="1" hangingPunct="1"/>
            <a:r>
              <a:rPr lang="en-US" altLang="en-US" sz="4000" smtClean="0">
                <a:solidFill>
                  <a:srgbClr val="000099"/>
                </a:solidFill>
              </a:rPr>
              <a:t>potassium + chlorine </a:t>
            </a:r>
          </a:p>
          <a:p>
            <a:pPr eaLnBrk="1" hangingPunct="1"/>
            <a:endParaRPr lang="en-US" altLang="en-US" sz="4000" smtClean="0">
              <a:solidFill>
                <a:srgbClr val="000099"/>
              </a:solidFill>
            </a:endParaRPr>
          </a:p>
          <a:p>
            <a:pPr eaLnBrk="1" hangingPunct="1"/>
            <a:r>
              <a:rPr lang="en-US" altLang="en-US" sz="4000" smtClean="0">
                <a:solidFill>
                  <a:srgbClr val="000099"/>
                </a:solidFill>
                <a:sym typeface="Symbol" panose="05050102010706020507" pitchFamily="18" charset="2"/>
              </a:rPr>
              <a:t></a:t>
            </a:r>
            <a:r>
              <a:rPr lang="en-US" altLang="en-US" sz="4000" smtClean="0">
                <a:solidFill>
                  <a:srgbClr val="000099"/>
                </a:solidFill>
              </a:rPr>
              <a:t> K</a:t>
            </a:r>
            <a:r>
              <a:rPr lang="en-US" altLang="en-US" sz="4000" baseline="30000" smtClean="0">
                <a:solidFill>
                  <a:srgbClr val="000099"/>
                </a:solidFill>
              </a:rPr>
              <a:t>+</a:t>
            </a:r>
            <a:r>
              <a:rPr lang="en-US" altLang="en-US" sz="4000" smtClean="0">
                <a:solidFill>
                  <a:srgbClr val="000099"/>
                </a:solidFill>
              </a:rPr>
              <a:t> + Cl</a:t>
            </a:r>
            <a:r>
              <a:rPr lang="en-US" altLang="en-US" sz="4000" baseline="30000" smtClean="0">
                <a:solidFill>
                  <a:srgbClr val="000099"/>
                </a:solidFill>
              </a:rPr>
              <a:t>-</a:t>
            </a:r>
            <a:r>
              <a:rPr lang="en-US" altLang="en-US" sz="4000" smtClean="0">
                <a:solidFill>
                  <a:srgbClr val="000099"/>
                </a:solidFill>
              </a:rPr>
              <a:t>  </a:t>
            </a:r>
          </a:p>
          <a:p>
            <a:pPr eaLnBrk="1" hangingPunct="1"/>
            <a:r>
              <a:rPr lang="en-US" altLang="en-US" sz="4000" smtClean="0">
                <a:solidFill>
                  <a:srgbClr val="000099"/>
                </a:solidFill>
                <a:sym typeface="Symbol" panose="05050102010706020507" pitchFamily="18" charset="2"/>
              </a:rPr>
              <a:t></a:t>
            </a:r>
            <a:r>
              <a:rPr lang="en-US" altLang="en-US" sz="4000" smtClean="0">
                <a:solidFill>
                  <a:srgbClr val="000099"/>
                </a:solidFill>
              </a:rPr>
              <a:t>  KCl	</a:t>
            </a:r>
          </a:p>
          <a:p>
            <a:pPr eaLnBrk="1" hangingPunct="1"/>
            <a:r>
              <a:rPr lang="en-US" altLang="en-US" sz="4000" smtClean="0">
                <a:solidFill>
                  <a:srgbClr val="000099"/>
                </a:solidFill>
              </a:rPr>
              <a:t>potassium chloride</a:t>
            </a:r>
            <a:endParaRPr lang="en-US" altLang="en-US" smtClean="0">
              <a:solidFill>
                <a:srgbClr val="000099"/>
              </a:solidFill>
            </a:endParaRPr>
          </a:p>
          <a:p>
            <a:pPr eaLnBrk="1" hangingPunct="1"/>
            <a:endParaRPr lang="en-US" altLang="en-US"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0" y="609600"/>
            <a:ext cx="7772400" cy="4114800"/>
          </a:xfrm>
        </p:spPr>
        <p:txBody>
          <a:bodyPr/>
          <a:lstStyle/>
          <a:p>
            <a:pPr eaLnBrk="1" hangingPunct="1"/>
            <a:r>
              <a:rPr lang="en-US" altLang="en-US" sz="4000" smtClean="0">
                <a:solidFill>
                  <a:srgbClr val="000099"/>
                </a:solidFill>
              </a:rPr>
              <a:t>aluminum + oxygen </a:t>
            </a:r>
          </a:p>
          <a:p>
            <a:pPr eaLnBrk="1" hangingPunct="1"/>
            <a:endParaRPr lang="en-US" altLang="en-US" sz="4000" smtClean="0">
              <a:solidFill>
                <a:srgbClr val="000099"/>
              </a:solidFill>
            </a:endParaRPr>
          </a:p>
          <a:p>
            <a:pPr eaLnBrk="1" hangingPunct="1"/>
            <a:r>
              <a:rPr lang="en-US" altLang="en-US" sz="4000" smtClean="0">
                <a:solidFill>
                  <a:srgbClr val="000099"/>
                </a:solidFill>
                <a:sym typeface="Symbol" panose="05050102010706020507" pitchFamily="18" charset="2"/>
              </a:rPr>
              <a:t></a:t>
            </a:r>
            <a:r>
              <a:rPr lang="en-US" altLang="en-US" sz="4000" smtClean="0">
                <a:solidFill>
                  <a:srgbClr val="000099"/>
                </a:solidFill>
              </a:rPr>
              <a:t> Al</a:t>
            </a:r>
            <a:r>
              <a:rPr lang="en-US" altLang="en-US" sz="4000" baseline="30000" smtClean="0">
                <a:solidFill>
                  <a:srgbClr val="000099"/>
                </a:solidFill>
              </a:rPr>
              <a:t>+3</a:t>
            </a:r>
            <a:r>
              <a:rPr lang="en-US" altLang="en-US" sz="4000" smtClean="0">
                <a:solidFill>
                  <a:srgbClr val="000099"/>
                </a:solidFill>
              </a:rPr>
              <a:t> + O</a:t>
            </a:r>
            <a:r>
              <a:rPr lang="en-US" altLang="en-US" sz="4000" baseline="30000" smtClean="0">
                <a:solidFill>
                  <a:srgbClr val="000099"/>
                </a:solidFill>
              </a:rPr>
              <a:t>-2</a:t>
            </a:r>
            <a:r>
              <a:rPr lang="en-US" altLang="en-US" sz="4000" smtClean="0">
                <a:solidFill>
                  <a:srgbClr val="000099"/>
                </a:solidFill>
              </a:rPr>
              <a:t>  </a:t>
            </a:r>
          </a:p>
          <a:p>
            <a:pPr eaLnBrk="1" hangingPunct="1"/>
            <a:r>
              <a:rPr lang="en-US" altLang="en-US" sz="4000" smtClean="0">
                <a:solidFill>
                  <a:srgbClr val="000099"/>
                </a:solidFill>
                <a:sym typeface="Symbol" panose="05050102010706020507" pitchFamily="18" charset="2"/>
              </a:rPr>
              <a:t></a:t>
            </a:r>
            <a:r>
              <a:rPr lang="en-US" altLang="en-US" sz="4000" smtClean="0">
                <a:solidFill>
                  <a:srgbClr val="000099"/>
                </a:solidFill>
              </a:rPr>
              <a:t>  Al</a:t>
            </a:r>
            <a:r>
              <a:rPr lang="en-US" altLang="en-US" sz="4000" baseline="-25000" smtClean="0">
                <a:solidFill>
                  <a:srgbClr val="000099"/>
                </a:solidFill>
              </a:rPr>
              <a:t>2</a:t>
            </a:r>
            <a:r>
              <a:rPr lang="en-US" altLang="en-US" sz="4000" smtClean="0">
                <a:solidFill>
                  <a:srgbClr val="000099"/>
                </a:solidFill>
              </a:rPr>
              <a:t>O</a:t>
            </a:r>
            <a:r>
              <a:rPr lang="en-US" altLang="en-US" sz="4000" baseline="-25000" smtClean="0">
                <a:solidFill>
                  <a:srgbClr val="000099"/>
                </a:solidFill>
              </a:rPr>
              <a:t>3</a:t>
            </a:r>
            <a:r>
              <a:rPr lang="en-US" altLang="en-US" sz="4000" smtClean="0">
                <a:solidFill>
                  <a:srgbClr val="000099"/>
                </a:solidFill>
              </a:rPr>
              <a:t>	</a:t>
            </a:r>
          </a:p>
          <a:p>
            <a:pPr eaLnBrk="1" hangingPunct="1"/>
            <a:r>
              <a:rPr lang="en-US" altLang="en-US" sz="4000" smtClean="0">
                <a:solidFill>
                  <a:srgbClr val="000099"/>
                </a:solidFill>
              </a:rPr>
              <a:t>aluminum oxide</a:t>
            </a:r>
            <a:endParaRPr lang="en-US" altLang="en-US" smtClean="0">
              <a:solidFill>
                <a:srgbClr val="000099"/>
              </a:solidFill>
            </a:endParaRPr>
          </a:p>
          <a:p>
            <a:pPr eaLnBrk="1" hangingPunct="1"/>
            <a:endParaRPr lang="en-US" altLang="en-US" smtClean="0">
              <a:solidFill>
                <a:srgbClr val="99FF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altLang="en-US" smtClean="0">
                <a:solidFill>
                  <a:srgbClr val="000099"/>
                </a:solidFill>
              </a:rPr>
              <a:t>Name to Formula</a:t>
            </a:r>
          </a:p>
        </p:txBody>
      </p:sp>
      <p:sp>
        <p:nvSpPr>
          <p:cNvPr id="44037" name="Rectangle 5"/>
          <p:cNvSpPr>
            <a:spLocks noGrp="1" noChangeArrowheads="1"/>
          </p:cNvSpPr>
          <p:nvPr>
            <p:ph type="body" sz="half" idx="1"/>
          </p:nvPr>
        </p:nvSpPr>
        <p:spPr>
          <a:xfrm>
            <a:off x="685800" y="1981200"/>
            <a:ext cx="4800600" cy="4114800"/>
          </a:xfrm>
        </p:spPr>
        <p:txBody>
          <a:bodyPr/>
          <a:lstStyle/>
          <a:p>
            <a:pPr eaLnBrk="1" hangingPunct="1"/>
            <a:r>
              <a:rPr lang="en-US" altLang="en-US" sz="3600" smtClean="0"/>
              <a:t>Magnesium chloride</a:t>
            </a:r>
          </a:p>
          <a:p>
            <a:pPr eaLnBrk="1" hangingPunct="1"/>
            <a:r>
              <a:rPr lang="en-US" altLang="en-US" sz="3600" smtClean="0"/>
              <a:t>Cadmium nitride</a:t>
            </a:r>
          </a:p>
          <a:p>
            <a:pPr eaLnBrk="1" hangingPunct="1"/>
            <a:r>
              <a:rPr lang="en-US" altLang="en-US" sz="3600" smtClean="0"/>
              <a:t>Potassium bromide</a:t>
            </a:r>
          </a:p>
          <a:p>
            <a:pPr eaLnBrk="1" hangingPunct="1"/>
            <a:r>
              <a:rPr lang="en-US" altLang="en-US" sz="3600" smtClean="0"/>
              <a:t>Rubidium oxide</a:t>
            </a:r>
          </a:p>
          <a:p>
            <a:pPr eaLnBrk="1" hangingPunct="1"/>
            <a:r>
              <a:rPr lang="en-US" altLang="en-US" sz="3600" smtClean="0"/>
              <a:t>Silver sulfide</a:t>
            </a:r>
          </a:p>
          <a:p>
            <a:pPr eaLnBrk="1" hangingPunct="1"/>
            <a:endParaRPr lang="en-US" altLang="en-US" sz="3600" smtClean="0"/>
          </a:p>
          <a:p>
            <a:pPr eaLnBrk="1" hangingPunct="1"/>
            <a:endParaRPr lang="en-US" altLang="en-US" smtClean="0"/>
          </a:p>
          <a:p>
            <a:pPr eaLnBrk="1" hangingPunct="1"/>
            <a:endParaRPr lang="en-US" altLang="en-US" smtClean="0"/>
          </a:p>
        </p:txBody>
      </p:sp>
      <p:sp>
        <p:nvSpPr>
          <p:cNvPr id="44038" name="Rectangle 6"/>
          <p:cNvSpPr>
            <a:spLocks noGrp="1" noChangeArrowheads="1"/>
          </p:cNvSpPr>
          <p:nvPr>
            <p:ph type="body" sz="half" idx="2"/>
          </p:nvPr>
        </p:nvSpPr>
        <p:spPr>
          <a:xfrm>
            <a:off x="5715000" y="1905000"/>
            <a:ext cx="2438400" cy="4114800"/>
          </a:xfrm>
        </p:spPr>
        <p:txBody>
          <a:bodyPr/>
          <a:lstStyle/>
          <a:p>
            <a:pPr eaLnBrk="1" hangingPunct="1"/>
            <a:r>
              <a:rPr lang="en-US" altLang="en-US" sz="3600" smtClean="0"/>
              <a:t>MgCl</a:t>
            </a:r>
            <a:r>
              <a:rPr lang="en-US" altLang="en-US" sz="3600" baseline="-25000" smtClean="0"/>
              <a:t>2</a:t>
            </a:r>
          </a:p>
          <a:p>
            <a:pPr eaLnBrk="1" hangingPunct="1"/>
            <a:r>
              <a:rPr lang="en-US" altLang="en-US" sz="3600" smtClean="0"/>
              <a:t>Cd</a:t>
            </a:r>
            <a:r>
              <a:rPr lang="en-US" altLang="en-US" sz="3600" baseline="-25000" smtClean="0"/>
              <a:t>3</a:t>
            </a:r>
            <a:r>
              <a:rPr lang="en-US" altLang="en-US" sz="3600" smtClean="0"/>
              <a:t>N</a:t>
            </a:r>
            <a:r>
              <a:rPr lang="en-US" altLang="en-US" sz="3600" baseline="-25000" smtClean="0"/>
              <a:t>2</a:t>
            </a:r>
          </a:p>
          <a:p>
            <a:pPr eaLnBrk="1" hangingPunct="1"/>
            <a:r>
              <a:rPr lang="en-US" altLang="en-US" sz="3600" smtClean="0"/>
              <a:t>KBr</a:t>
            </a:r>
          </a:p>
          <a:p>
            <a:pPr eaLnBrk="1" hangingPunct="1"/>
            <a:r>
              <a:rPr lang="en-US" altLang="en-US" sz="3600" smtClean="0"/>
              <a:t>Rb</a:t>
            </a:r>
            <a:r>
              <a:rPr lang="en-US" altLang="en-US" sz="3600" baseline="-25000" smtClean="0"/>
              <a:t>2</a:t>
            </a:r>
            <a:r>
              <a:rPr lang="en-US" altLang="en-US" sz="3600" smtClean="0"/>
              <a:t>O</a:t>
            </a:r>
          </a:p>
          <a:p>
            <a:pPr eaLnBrk="1" hangingPunct="1"/>
            <a:r>
              <a:rPr lang="en-US" altLang="en-US" sz="3600" smtClean="0"/>
              <a:t>Ag</a:t>
            </a:r>
            <a:r>
              <a:rPr lang="en-US" altLang="en-US" sz="3600" baseline="-25000" smtClean="0"/>
              <a:t>2</a:t>
            </a:r>
            <a:r>
              <a:rPr lang="en-US" altLang="en-US" sz="3600" smtClean="0"/>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03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4038">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4038">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40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solidFill>
                  <a:srgbClr val="000099"/>
                </a:solidFill>
              </a:rPr>
              <a:t>Formula to Name</a:t>
            </a:r>
            <a:endParaRPr lang="en-US" altLang="en-US" smtClean="0"/>
          </a:p>
        </p:txBody>
      </p:sp>
      <p:sp>
        <p:nvSpPr>
          <p:cNvPr id="36867" name="Rectangle 3"/>
          <p:cNvSpPr>
            <a:spLocks noGrp="1" noChangeArrowheads="1"/>
          </p:cNvSpPr>
          <p:nvPr>
            <p:ph type="body" sz="half" idx="1"/>
          </p:nvPr>
        </p:nvSpPr>
        <p:spPr>
          <a:xfrm>
            <a:off x="685800" y="1981200"/>
            <a:ext cx="2563813" cy="4114800"/>
          </a:xfrm>
        </p:spPr>
        <p:txBody>
          <a:bodyPr/>
          <a:lstStyle/>
          <a:p>
            <a:pPr eaLnBrk="1" hangingPunct="1"/>
            <a:r>
              <a:rPr lang="en-US" altLang="en-US" sz="3600" smtClean="0"/>
              <a:t>Na</a:t>
            </a:r>
            <a:r>
              <a:rPr lang="en-US" altLang="en-US" sz="3600" baseline="-25000" smtClean="0"/>
              <a:t>3</a:t>
            </a:r>
            <a:r>
              <a:rPr lang="en-US" altLang="en-US" sz="3600" smtClean="0"/>
              <a:t>N </a:t>
            </a:r>
          </a:p>
          <a:p>
            <a:pPr eaLnBrk="1" hangingPunct="1"/>
            <a:r>
              <a:rPr lang="en-US" altLang="en-US" sz="3600" smtClean="0"/>
              <a:t> FeCl</a:t>
            </a:r>
            <a:r>
              <a:rPr lang="en-US" altLang="en-US" sz="3600" baseline="-25000" smtClean="0"/>
              <a:t>3 </a:t>
            </a:r>
            <a:endParaRPr lang="en-US" altLang="en-US" sz="3600" smtClean="0"/>
          </a:p>
          <a:p>
            <a:pPr eaLnBrk="1" hangingPunct="1"/>
            <a:r>
              <a:rPr lang="en-US" altLang="en-US" sz="3600" smtClean="0"/>
              <a:t>Ca</a:t>
            </a:r>
            <a:r>
              <a:rPr lang="en-US" altLang="en-US" sz="3600" baseline="-25000" smtClean="0"/>
              <a:t>3</a:t>
            </a:r>
            <a:r>
              <a:rPr lang="en-US" altLang="en-US" sz="3600" smtClean="0"/>
              <a:t>P</a:t>
            </a:r>
            <a:r>
              <a:rPr lang="en-US" altLang="en-US" sz="3600" baseline="-25000" smtClean="0"/>
              <a:t>2 </a:t>
            </a:r>
            <a:endParaRPr lang="en-US" altLang="en-US" sz="3600" smtClean="0"/>
          </a:p>
          <a:p>
            <a:pPr eaLnBrk="1" hangingPunct="1"/>
            <a:r>
              <a:rPr lang="en-US" altLang="en-US" sz="3600" smtClean="0"/>
              <a:t>CdO </a:t>
            </a:r>
          </a:p>
          <a:p>
            <a:pPr eaLnBrk="1" hangingPunct="1"/>
            <a:r>
              <a:rPr lang="en-US" altLang="en-US" sz="3600" smtClean="0"/>
              <a:t> LiI </a:t>
            </a:r>
            <a:endParaRPr lang="en-US" altLang="en-US" smtClean="0"/>
          </a:p>
        </p:txBody>
      </p:sp>
      <p:sp>
        <p:nvSpPr>
          <p:cNvPr id="36868" name="Rectangle 4"/>
          <p:cNvSpPr>
            <a:spLocks noGrp="1" noChangeArrowheads="1"/>
          </p:cNvSpPr>
          <p:nvPr>
            <p:ph type="body" sz="half" idx="2"/>
          </p:nvPr>
        </p:nvSpPr>
        <p:spPr>
          <a:xfrm>
            <a:off x="3352800" y="1981200"/>
            <a:ext cx="4419600" cy="4114800"/>
          </a:xfrm>
        </p:spPr>
        <p:txBody>
          <a:bodyPr/>
          <a:lstStyle/>
          <a:p>
            <a:pPr eaLnBrk="1" hangingPunct="1"/>
            <a:r>
              <a:rPr lang="en-US" altLang="en-US" sz="3600" smtClean="0"/>
              <a:t>sodium nitride</a:t>
            </a:r>
          </a:p>
          <a:p>
            <a:pPr eaLnBrk="1" hangingPunct="1"/>
            <a:r>
              <a:rPr lang="en-US" altLang="en-US" sz="3600" smtClean="0"/>
              <a:t>iron(III) chloride</a:t>
            </a:r>
          </a:p>
          <a:p>
            <a:pPr eaLnBrk="1" hangingPunct="1"/>
            <a:r>
              <a:rPr lang="en-US" altLang="en-US" sz="3600" smtClean="0"/>
              <a:t>calcium phosphide</a:t>
            </a:r>
          </a:p>
          <a:p>
            <a:pPr eaLnBrk="1" hangingPunct="1"/>
            <a:r>
              <a:rPr lang="en-US" altLang="en-US" sz="3600" smtClean="0"/>
              <a:t>cadmium oxide</a:t>
            </a:r>
          </a:p>
          <a:p>
            <a:pPr eaLnBrk="1" hangingPunct="1"/>
            <a:r>
              <a:rPr lang="en-US" altLang="en-US" sz="3600" smtClean="0"/>
              <a:t>lithium iodide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G0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solidFill>
                  <a:srgbClr val="000099"/>
                </a:solidFill>
              </a:rPr>
              <a:t>Latin names for cations</a:t>
            </a:r>
            <a:endParaRPr lang="en-US" altLang="en-US" smtClean="0"/>
          </a:p>
        </p:txBody>
      </p:sp>
      <p:sp>
        <p:nvSpPr>
          <p:cNvPr id="26627" name="Rectangle 3"/>
          <p:cNvSpPr>
            <a:spLocks noGrp="1" noChangeArrowheads="1"/>
          </p:cNvSpPr>
          <p:nvPr>
            <p:ph type="body" idx="1"/>
          </p:nvPr>
        </p:nvSpPr>
        <p:spPr/>
        <p:txBody>
          <a:bodyPr/>
          <a:lstStyle/>
          <a:p>
            <a:pPr eaLnBrk="1" hangingPunct="1"/>
            <a:r>
              <a:rPr lang="en-US" altLang="en-US" smtClean="0"/>
              <a:t>Copper(I) = cuprous = Cu</a:t>
            </a:r>
            <a:r>
              <a:rPr lang="en-US" altLang="en-US" baseline="30000" smtClean="0"/>
              <a:t>+</a:t>
            </a:r>
            <a:r>
              <a:rPr lang="en-US" altLang="en-US" smtClean="0"/>
              <a:t>		</a:t>
            </a:r>
          </a:p>
          <a:p>
            <a:pPr eaLnBrk="1" hangingPunct="1"/>
            <a:r>
              <a:rPr lang="en-US" altLang="en-US" smtClean="0"/>
              <a:t>Copper(II) = cupric = Cu</a:t>
            </a:r>
            <a:r>
              <a:rPr lang="en-US" altLang="en-US" baseline="30000" smtClean="0"/>
              <a:t>+2</a:t>
            </a:r>
            <a:endParaRPr lang="en-US" altLang="en-US" smtClean="0"/>
          </a:p>
          <a:p>
            <a:pPr eaLnBrk="1" hangingPunct="1"/>
            <a:r>
              <a:rPr lang="en-US" altLang="en-US" smtClean="0"/>
              <a:t>Iron(II) = ferrous = Fe</a:t>
            </a:r>
            <a:r>
              <a:rPr lang="en-US" altLang="en-US" baseline="30000" smtClean="0"/>
              <a:t>+2</a:t>
            </a:r>
            <a:r>
              <a:rPr lang="en-US" altLang="en-US" smtClean="0"/>
              <a:t>		</a:t>
            </a:r>
          </a:p>
          <a:p>
            <a:pPr eaLnBrk="1" hangingPunct="1"/>
            <a:r>
              <a:rPr lang="en-US" altLang="en-US" smtClean="0"/>
              <a:t>Iron(III) = ferric Fe</a:t>
            </a:r>
            <a:r>
              <a:rPr lang="en-US" altLang="en-US" baseline="30000" smtClean="0"/>
              <a:t>+3</a:t>
            </a:r>
            <a:endParaRPr lang="en-US" altLang="en-US" smtClean="0"/>
          </a:p>
          <a:p>
            <a:pPr eaLnBrk="1" hangingPunct="1"/>
            <a:r>
              <a:rPr lang="en-US" altLang="en-US" smtClean="0"/>
              <a:t>Tin(II) = stannous = Sn</a:t>
            </a:r>
            <a:r>
              <a:rPr lang="en-US" altLang="en-US" baseline="30000" smtClean="0"/>
              <a:t>+2</a:t>
            </a:r>
            <a:r>
              <a:rPr lang="en-US" altLang="en-US" smtClean="0"/>
              <a:t>		</a:t>
            </a:r>
          </a:p>
          <a:p>
            <a:pPr eaLnBrk="1" hangingPunct="1"/>
            <a:r>
              <a:rPr lang="en-US" altLang="en-US" smtClean="0"/>
              <a:t>Tin(IV) = stannic = Sn</a:t>
            </a:r>
            <a:r>
              <a:rPr lang="en-US" altLang="en-US" baseline="30000" smtClean="0"/>
              <a:t>+4</a:t>
            </a:r>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Mercury</a:t>
            </a:r>
          </a:p>
        </p:txBody>
      </p:sp>
      <p:sp>
        <p:nvSpPr>
          <p:cNvPr id="27651" name="Rectangle 3"/>
          <p:cNvSpPr>
            <a:spLocks noGrp="1" noChangeArrowheads="1"/>
          </p:cNvSpPr>
          <p:nvPr>
            <p:ph type="body" idx="1"/>
          </p:nvPr>
        </p:nvSpPr>
        <p:spPr/>
        <p:txBody>
          <a:bodyPr/>
          <a:lstStyle/>
          <a:p>
            <a:pPr eaLnBrk="1" hangingPunct="1"/>
            <a:r>
              <a:rPr lang="en-US" altLang="en-US" smtClean="0"/>
              <a:t>Remember— </a:t>
            </a:r>
          </a:p>
          <a:p>
            <a:pPr eaLnBrk="1" hangingPunct="1"/>
            <a:r>
              <a:rPr lang="en-US" altLang="en-US" smtClean="0"/>
              <a:t>Mercury (I) exists only as Hg</a:t>
            </a:r>
            <a:r>
              <a:rPr lang="en-US" altLang="en-US" baseline="-25000" smtClean="0"/>
              <a:t>2</a:t>
            </a:r>
            <a:r>
              <a:rPr lang="en-US" altLang="en-US" baseline="30000" smtClean="0"/>
              <a:t>+2</a:t>
            </a:r>
          </a:p>
          <a:p>
            <a:pPr eaLnBrk="1" hangingPunct="1"/>
            <a:r>
              <a:rPr lang="en-US" altLang="en-US" smtClean="0"/>
              <a:t>Mercury (II) is Hg</a:t>
            </a:r>
            <a:r>
              <a:rPr lang="en-US" altLang="en-US" baseline="30000" smtClean="0"/>
              <a:t>+2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Acid Nomenclature</a:t>
            </a:r>
          </a:p>
        </p:txBody>
      </p:sp>
      <p:sp>
        <p:nvSpPr>
          <p:cNvPr id="28675" name="Rectangle 3"/>
          <p:cNvSpPr>
            <a:spLocks noGrp="1" noChangeArrowheads="1"/>
          </p:cNvSpPr>
          <p:nvPr>
            <p:ph type="body" idx="1"/>
          </p:nvPr>
        </p:nvSpPr>
        <p:spPr/>
        <p:txBody>
          <a:bodyPr/>
          <a:lstStyle/>
          <a:p>
            <a:pPr eaLnBrk="1" hangingPunct="1"/>
            <a:r>
              <a:rPr lang="en-US" altLang="en-US" sz="2800" smtClean="0"/>
              <a:t>Binary Acids </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HX hydrogen _____ide</a:t>
            </a:r>
          </a:p>
          <a:p>
            <a:pPr lvl="1" eaLnBrk="1" hangingPunct="1"/>
            <a:r>
              <a:rPr lang="en-US" altLang="en-US" sz="2400" smtClean="0"/>
              <a:t>becomes </a:t>
            </a:r>
          </a:p>
          <a:p>
            <a:pPr eaLnBrk="1" hangingPunct="1"/>
            <a:r>
              <a:rPr lang="en-US" altLang="en-US" sz="2800" smtClean="0"/>
              <a:t>Hydro______ ic acid</a:t>
            </a:r>
          </a:p>
        </p:txBody>
      </p:sp>
      <p:pic>
        <p:nvPicPr>
          <p:cNvPr id="28676" name="Picture 4" descr="FG05_15-02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2514600"/>
            <a:ext cx="89662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685800" y="1219200"/>
            <a:ext cx="7772400" cy="4114800"/>
          </a:xfrm>
        </p:spPr>
        <p:txBody>
          <a:bodyPr/>
          <a:lstStyle/>
          <a:p>
            <a:pPr eaLnBrk="1" hangingPunct="1"/>
            <a:r>
              <a:rPr lang="en-US" altLang="en-US" sz="2800" smtClean="0"/>
              <a:t>HCl(g) hydrogen chloride</a:t>
            </a:r>
          </a:p>
          <a:p>
            <a:pPr eaLnBrk="1" hangingPunct="1"/>
            <a:r>
              <a:rPr lang="en-US" altLang="en-US" sz="2800" smtClean="0"/>
              <a:t>HCl (aq) hydrochloric acid</a:t>
            </a:r>
          </a:p>
          <a:p>
            <a:pPr eaLnBrk="1" hangingPunct="1"/>
            <a:endParaRPr lang="en-US" altLang="en-US" sz="2800" smtClean="0"/>
          </a:p>
          <a:p>
            <a:pPr eaLnBrk="1" hangingPunct="1"/>
            <a:r>
              <a:rPr lang="en-US" altLang="en-US" sz="2800" smtClean="0"/>
              <a:t>H</a:t>
            </a:r>
            <a:r>
              <a:rPr lang="en-US" altLang="en-US" sz="2800" baseline="-25000" smtClean="0"/>
              <a:t>2</a:t>
            </a:r>
            <a:r>
              <a:rPr lang="en-US" altLang="en-US" sz="2800" smtClean="0"/>
              <a:t>S(g) hydrogen sulfide</a:t>
            </a:r>
          </a:p>
          <a:p>
            <a:pPr eaLnBrk="1" hangingPunct="1"/>
            <a:r>
              <a:rPr lang="en-US" altLang="en-US" sz="2800" smtClean="0"/>
              <a:t>H</a:t>
            </a:r>
            <a:r>
              <a:rPr lang="en-US" altLang="en-US" sz="2800" baseline="-25000" smtClean="0"/>
              <a:t>2</a:t>
            </a:r>
            <a:r>
              <a:rPr lang="en-US" altLang="en-US" sz="2800" smtClean="0"/>
              <a:t>S(aq) hydrosulfuric acid</a:t>
            </a:r>
          </a:p>
          <a:p>
            <a:pPr eaLnBrk="1" hangingPunct="1"/>
            <a:endParaRPr lang="en-US" altLang="en-US" sz="2800" smtClean="0"/>
          </a:p>
          <a:p>
            <a:pPr eaLnBrk="1" hangingPunct="1"/>
            <a:r>
              <a:rPr lang="en-US" altLang="en-US" sz="2800" smtClean="0"/>
              <a:t>HCN(g) hydrogen cyanide</a:t>
            </a:r>
          </a:p>
          <a:p>
            <a:pPr eaLnBrk="1" hangingPunct="1"/>
            <a:r>
              <a:rPr lang="en-US" altLang="en-US" sz="2800" smtClean="0"/>
              <a:t>HCN(aq) hydrocyanic acid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6" descr="FG05_06-01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209800"/>
            <a:ext cx="90424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2286000"/>
            <a:ext cx="7772400" cy="1143000"/>
          </a:xfrm>
        </p:spPr>
        <p:txBody>
          <a:bodyPr/>
          <a:lstStyle/>
          <a:p>
            <a:pPr eaLnBrk="1" hangingPunct="1"/>
            <a:r>
              <a:rPr lang="en-US" altLang="en-US" smtClean="0"/>
              <a:t>Binary Covalent Nomenclature</a:t>
            </a:r>
          </a:p>
        </p:txBody>
      </p:sp>
      <p:sp>
        <p:nvSpPr>
          <p:cNvPr id="30723" name="Rectangle 3"/>
          <p:cNvSpPr>
            <a:spLocks noGrp="1" noChangeArrowheads="1"/>
          </p:cNvSpPr>
          <p:nvPr>
            <p:ph type="subTitle" idx="1"/>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609600" y="685800"/>
            <a:ext cx="7772400" cy="5486400"/>
          </a:xfrm>
        </p:spPr>
        <p:txBody>
          <a:bodyPr/>
          <a:lstStyle/>
          <a:p>
            <a:pPr eaLnBrk="1" hangingPunct="1"/>
            <a:r>
              <a:rPr lang="en-US" altLang="en-US" smtClean="0">
                <a:cs typeface="Times New Roman" panose="02020603050405020304" pitchFamily="18" charset="0"/>
              </a:rPr>
              <a:t>Name as</a:t>
            </a:r>
          </a:p>
          <a:p>
            <a:pPr eaLnBrk="1" hangingPunct="1"/>
            <a:r>
              <a:rPr lang="en-US" altLang="en-US" smtClean="0">
                <a:cs typeface="Times New Roman" panose="02020603050405020304" pitchFamily="18" charset="0"/>
              </a:rPr>
              <a:t> 	_____ element 1 _____ element 2 ide</a:t>
            </a:r>
          </a:p>
          <a:p>
            <a:pPr eaLnBrk="1" hangingPunct="1">
              <a:buFontTx/>
              <a:buNone/>
            </a:pPr>
            <a:r>
              <a:rPr lang="en-US" altLang="en-US" smtClean="0">
                <a:cs typeface="Times New Roman" panose="02020603050405020304" pitchFamily="18" charset="0"/>
              </a:rPr>
              <a:t>    	   </a:t>
            </a:r>
            <a:r>
              <a:rPr lang="en-US" altLang="en-US" smtClean="0">
                <a:cs typeface="Times New Roman" panose="02020603050405020304" pitchFamily="18" charset="0"/>
                <a:sym typeface="Symbol" panose="05050102010706020507" pitchFamily="18" charset="2"/>
              </a:rPr>
              <a:t> 			    </a:t>
            </a:r>
          </a:p>
          <a:p>
            <a:pPr eaLnBrk="1" hangingPunct="1"/>
            <a:r>
              <a:rPr lang="en-US" altLang="en-US" smtClean="0">
                <a:cs typeface="Times New Roman" panose="02020603050405020304" pitchFamily="18" charset="0"/>
              </a:rPr>
              <a:t>prefix telling number of each type of atom at arrows </a:t>
            </a:r>
          </a:p>
          <a:p>
            <a:pPr lvl="2" eaLnBrk="1" hangingPunct="1"/>
            <a:r>
              <a:rPr lang="en-US" altLang="en-US" smtClean="0">
                <a:cs typeface="Times New Roman" panose="02020603050405020304" pitchFamily="18" charset="0"/>
              </a:rPr>
              <a:t>Generally more metallic atom listed first</a:t>
            </a:r>
          </a:p>
          <a:p>
            <a:pPr lvl="2" eaLnBrk="1" hangingPunct="1"/>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      CO</a:t>
            </a:r>
            <a:r>
              <a:rPr lang="en-US" altLang="en-US" baseline="-30000" smtClean="0">
                <a:cs typeface="Times New Roman" panose="02020603050405020304" pitchFamily="18" charset="0"/>
              </a:rPr>
              <a:t>2</a:t>
            </a:r>
            <a:r>
              <a:rPr lang="en-US" altLang="en-US" smtClean="0">
                <a:cs typeface="Times New Roman" panose="02020603050405020304" pitchFamily="18" charset="0"/>
              </a:rPr>
              <a:t>		carbon dioxide</a:t>
            </a:r>
          </a:p>
          <a:p>
            <a:pPr eaLnBrk="1" hangingPunct="1"/>
            <a:r>
              <a:rPr lang="en-US" altLang="en-US" smtClean="0">
                <a:cs typeface="Times New Roman" panose="02020603050405020304" pitchFamily="18" charset="0"/>
              </a:rPr>
              <a:t>	Br</a:t>
            </a:r>
            <a:r>
              <a:rPr lang="en-US" altLang="en-US" baseline="-30000" smtClean="0">
                <a:cs typeface="Times New Roman" panose="02020603050405020304" pitchFamily="18" charset="0"/>
              </a:rPr>
              <a:t>3</a:t>
            </a:r>
            <a:r>
              <a:rPr lang="en-US" altLang="en-US" smtClean="0">
                <a:cs typeface="Times New Roman" panose="02020603050405020304" pitchFamily="18" charset="0"/>
              </a:rPr>
              <a:t>O</a:t>
            </a:r>
            <a:r>
              <a:rPr lang="en-US" altLang="en-US" baseline="-30000" smtClean="0">
                <a:cs typeface="Times New Roman" panose="02020603050405020304" pitchFamily="18" charset="0"/>
              </a:rPr>
              <a:t>8</a:t>
            </a:r>
            <a:r>
              <a:rPr lang="en-US" altLang="en-US" smtClean="0">
                <a:cs typeface="Times New Roman" panose="02020603050405020304" pitchFamily="18" charset="0"/>
              </a:rPr>
              <a:t>	tribromine octaoxide</a:t>
            </a:r>
          </a:p>
          <a:p>
            <a:pPr eaLnBrk="1" hangingPunct="1"/>
            <a:endParaRPr lang="en-US" altLang="en-US" smtClean="0"/>
          </a:p>
        </p:txBody>
      </p:sp>
      <p:pic>
        <p:nvPicPr>
          <p:cNvPr id="31747" name="Picture 4" descr="FG05_15-01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219200"/>
            <a:ext cx="8966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cs typeface="Times New Roman" panose="02020603050405020304" pitchFamily="18" charset="0"/>
              </a:rPr>
              <a:t>Prefixes</a:t>
            </a:r>
          </a:p>
        </p:txBody>
      </p:sp>
      <p:sp>
        <p:nvSpPr>
          <p:cNvPr id="32771" name="Rectangle 3"/>
          <p:cNvSpPr>
            <a:spLocks noGrp="1" noChangeArrowheads="1"/>
          </p:cNvSpPr>
          <p:nvPr>
            <p:ph type="body" sz="half" idx="1"/>
          </p:nvPr>
        </p:nvSpPr>
        <p:spPr/>
        <p:txBody>
          <a:bodyPr/>
          <a:lstStyle/>
          <a:p>
            <a:pPr eaLnBrk="1" hangingPunct="1"/>
            <a:r>
              <a:rPr lang="en-US" altLang="en-US" sz="3200" smtClean="0">
                <a:cs typeface="Times New Roman" panose="02020603050405020304" pitchFamily="18" charset="0"/>
              </a:rPr>
              <a:t>mono	1</a:t>
            </a:r>
          </a:p>
          <a:p>
            <a:pPr eaLnBrk="1" hangingPunct="1"/>
            <a:r>
              <a:rPr lang="en-US" altLang="en-US" sz="3200" smtClean="0">
                <a:cs typeface="Times New Roman" panose="02020603050405020304" pitchFamily="18" charset="0"/>
              </a:rPr>
              <a:t>di		2 	</a:t>
            </a:r>
          </a:p>
          <a:p>
            <a:pPr eaLnBrk="1" hangingPunct="1"/>
            <a:r>
              <a:rPr lang="en-US" altLang="en-US" sz="3200" smtClean="0">
                <a:cs typeface="Times New Roman" panose="02020603050405020304" pitchFamily="18" charset="0"/>
              </a:rPr>
              <a:t>tri	 	3 	</a:t>
            </a:r>
          </a:p>
          <a:p>
            <a:pPr eaLnBrk="1" hangingPunct="1"/>
            <a:r>
              <a:rPr lang="en-US" altLang="en-US" sz="3200" smtClean="0">
                <a:cs typeface="Times New Roman" panose="02020603050405020304" pitchFamily="18" charset="0"/>
              </a:rPr>
              <a:t>tetra	4	</a:t>
            </a:r>
          </a:p>
          <a:p>
            <a:pPr eaLnBrk="1" hangingPunct="1"/>
            <a:r>
              <a:rPr lang="en-US" altLang="en-US" sz="3200" smtClean="0">
                <a:cs typeface="Times New Roman" panose="02020603050405020304" pitchFamily="18" charset="0"/>
              </a:rPr>
              <a:t>penta	5</a:t>
            </a:r>
            <a:endParaRPr lang="en-US" altLang="en-US" sz="3200" smtClean="0"/>
          </a:p>
        </p:txBody>
      </p:sp>
      <p:sp>
        <p:nvSpPr>
          <p:cNvPr id="32772" name="Rectangle 4"/>
          <p:cNvSpPr>
            <a:spLocks noGrp="1" noChangeArrowheads="1"/>
          </p:cNvSpPr>
          <p:nvPr>
            <p:ph type="body" sz="half" idx="2"/>
          </p:nvPr>
        </p:nvSpPr>
        <p:spPr/>
        <p:txBody>
          <a:bodyPr/>
          <a:lstStyle/>
          <a:p>
            <a:pPr eaLnBrk="1" hangingPunct="1"/>
            <a:r>
              <a:rPr lang="en-US" altLang="en-US" sz="3200" smtClean="0">
                <a:cs typeface="Times New Roman" panose="02020603050405020304" pitchFamily="18" charset="0"/>
              </a:rPr>
              <a:t>hexa 	6</a:t>
            </a:r>
          </a:p>
          <a:p>
            <a:pPr eaLnBrk="1" hangingPunct="1"/>
            <a:r>
              <a:rPr lang="en-US" altLang="en-US" sz="3200" smtClean="0">
                <a:cs typeface="Times New Roman" panose="02020603050405020304" pitchFamily="18" charset="0"/>
              </a:rPr>
              <a:t>hepta 	7 </a:t>
            </a:r>
          </a:p>
          <a:p>
            <a:pPr eaLnBrk="1" hangingPunct="1"/>
            <a:r>
              <a:rPr lang="en-US" altLang="en-US" sz="3200" smtClean="0">
                <a:cs typeface="Times New Roman" panose="02020603050405020304" pitchFamily="18" charset="0"/>
              </a:rPr>
              <a:t>octa 	8</a:t>
            </a:r>
          </a:p>
          <a:p>
            <a:pPr eaLnBrk="1" hangingPunct="1"/>
            <a:r>
              <a:rPr lang="en-US" altLang="en-US" sz="3200" smtClean="0">
                <a:cs typeface="Times New Roman" panose="02020603050405020304" pitchFamily="18" charset="0"/>
              </a:rPr>
              <a:t>nona	9 </a:t>
            </a:r>
          </a:p>
          <a:p>
            <a:pPr eaLnBrk="1" hangingPunct="1"/>
            <a:r>
              <a:rPr lang="en-US" altLang="en-US" sz="3200" smtClean="0">
                <a:cs typeface="Times New Roman" panose="02020603050405020304" pitchFamily="18" charset="0"/>
              </a:rPr>
              <a:t>deca 	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smtClean="0"/>
          </a:p>
        </p:txBody>
      </p:sp>
      <p:sp>
        <p:nvSpPr>
          <p:cNvPr id="33795" name="Rectangle 3"/>
          <p:cNvSpPr>
            <a:spLocks noGrp="1" noChangeArrowheads="1"/>
          </p:cNvSpPr>
          <p:nvPr>
            <p:ph type="body" idx="1"/>
          </p:nvPr>
        </p:nvSpPr>
        <p:spPr/>
        <p:txBody>
          <a:bodyPr/>
          <a:lstStyle/>
          <a:p>
            <a:pPr eaLnBrk="1" hangingPunct="1"/>
            <a:r>
              <a:rPr lang="en-US" altLang="en-US" smtClean="0">
                <a:cs typeface="Times New Roman" panose="02020603050405020304" pitchFamily="18" charset="0"/>
              </a:rPr>
              <a:t>mono prefix used only for second element. </a:t>
            </a:r>
            <a:br>
              <a:rPr lang="en-US" altLang="en-US" smtClean="0">
                <a:cs typeface="Times New Roman" panose="02020603050405020304" pitchFamily="18" charset="0"/>
              </a:rPr>
            </a:br>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For example </a:t>
            </a:r>
            <a:br>
              <a:rPr lang="en-US" altLang="en-US" smtClean="0">
                <a:cs typeface="Times New Roman" panose="02020603050405020304" pitchFamily="18" charset="0"/>
              </a:rPr>
            </a:br>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NO nitrogen monoxide</a:t>
            </a:r>
            <a:br>
              <a:rPr lang="en-US" altLang="en-US" smtClean="0">
                <a:cs typeface="Times New Roman" panose="02020603050405020304" pitchFamily="18" charset="0"/>
              </a:rPr>
            </a:br>
            <a:r>
              <a:rPr lang="en-US" altLang="en-US" smtClean="0">
                <a:cs typeface="Times New Roman" panose="02020603050405020304" pitchFamily="18" charset="0"/>
              </a:rPr>
              <a:t>CO carbon monoxide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Formula to name</a:t>
            </a:r>
          </a:p>
        </p:txBody>
      </p:sp>
      <p:sp>
        <p:nvSpPr>
          <p:cNvPr id="87043" name="Rectangle 3"/>
          <p:cNvSpPr>
            <a:spLocks noGrp="1" noChangeArrowheads="1"/>
          </p:cNvSpPr>
          <p:nvPr>
            <p:ph type="body" sz="half" idx="1"/>
          </p:nvPr>
        </p:nvSpPr>
        <p:spPr>
          <a:xfrm>
            <a:off x="685800" y="1981200"/>
            <a:ext cx="2362200" cy="4114800"/>
          </a:xfrm>
        </p:spPr>
        <p:txBody>
          <a:bodyPr/>
          <a:lstStyle/>
          <a:p>
            <a:pPr eaLnBrk="1" hangingPunct="1"/>
            <a:r>
              <a:rPr lang="en-US" altLang="en-US" sz="3200" smtClean="0"/>
              <a:t>NI</a:t>
            </a:r>
            <a:r>
              <a:rPr lang="en-US" altLang="en-US" sz="3200" baseline="-25000" smtClean="0"/>
              <a:t>3</a:t>
            </a:r>
            <a:r>
              <a:rPr lang="en-US" altLang="en-US" sz="3200" smtClean="0"/>
              <a:t>		</a:t>
            </a:r>
          </a:p>
          <a:p>
            <a:pPr eaLnBrk="1" hangingPunct="1"/>
            <a:r>
              <a:rPr lang="en-US" altLang="en-US" sz="3200" smtClean="0"/>
              <a:t>BrCl</a:t>
            </a:r>
            <a:r>
              <a:rPr lang="en-US" altLang="en-US" sz="3200" baseline="-25000" smtClean="0"/>
              <a:t>5</a:t>
            </a:r>
          </a:p>
          <a:p>
            <a:pPr eaLnBrk="1" hangingPunct="1"/>
            <a:r>
              <a:rPr lang="en-US" altLang="en-US" sz="3200" smtClean="0"/>
              <a:t>N</a:t>
            </a:r>
            <a:r>
              <a:rPr lang="en-US" altLang="en-US" sz="3200" baseline="-25000" smtClean="0"/>
              <a:t>2</a:t>
            </a:r>
            <a:r>
              <a:rPr lang="en-US" altLang="en-US" sz="3200" smtClean="0"/>
              <a:t>F</a:t>
            </a:r>
            <a:r>
              <a:rPr lang="en-US" altLang="en-US" sz="3200" baseline="-25000" smtClean="0"/>
              <a:t>4</a:t>
            </a:r>
            <a:r>
              <a:rPr lang="en-US" altLang="en-US" sz="3200" smtClean="0"/>
              <a:t>	</a:t>
            </a:r>
          </a:p>
          <a:p>
            <a:pPr eaLnBrk="1" hangingPunct="1"/>
            <a:r>
              <a:rPr lang="en-US" altLang="en-US" sz="3200" smtClean="0"/>
              <a:t>SO</a:t>
            </a:r>
            <a:r>
              <a:rPr lang="en-US" altLang="en-US" sz="3200" baseline="-25000" smtClean="0"/>
              <a:t>3</a:t>
            </a:r>
          </a:p>
          <a:p>
            <a:pPr eaLnBrk="1" hangingPunct="1"/>
            <a:r>
              <a:rPr lang="en-US" altLang="en-US" sz="3200" smtClean="0"/>
              <a:t>I</a:t>
            </a:r>
            <a:r>
              <a:rPr lang="en-US" altLang="en-US" sz="3200" baseline="-25000" smtClean="0"/>
              <a:t>2</a:t>
            </a:r>
            <a:r>
              <a:rPr lang="en-US" altLang="en-US" sz="3200" smtClean="0"/>
              <a:t>O</a:t>
            </a:r>
            <a:r>
              <a:rPr lang="en-US" altLang="en-US" sz="3200" baseline="-25000" smtClean="0"/>
              <a:t>5</a:t>
            </a:r>
          </a:p>
          <a:p>
            <a:pPr eaLnBrk="1" hangingPunct="1"/>
            <a:r>
              <a:rPr lang="en-US" altLang="en-US" sz="3200" smtClean="0"/>
              <a:t>XeF</a:t>
            </a:r>
            <a:r>
              <a:rPr lang="en-US" altLang="en-US" sz="3200" baseline="-25000" smtClean="0"/>
              <a:t>4</a:t>
            </a:r>
            <a:r>
              <a:rPr lang="en-US" altLang="en-US" smtClean="0"/>
              <a:t>			</a:t>
            </a:r>
          </a:p>
        </p:txBody>
      </p:sp>
      <p:sp>
        <p:nvSpPr>
          <p:cNvPr id="87044" name="Rectangle 4"/>
          <p:cNvSpPr>
            <a:spLocks noGrp="1" noChangeArrowheads="1"/>
          </p:cNvSpPr>
          <p:nvPr>
            <p:ph type="body" sz="half" idx="2"/>
          </p:nvPr>
        </p:nvSpPr>
        <p:spPr>
          <a:xfrm>
            <a:off x="3962400" y="1981200"/>
            <a:ext cx="4495800" cy="4114800"/>
          </a:xfrm>
        </p:spPr>
        <p:txBody>
          <a:bodyPr/>
          <a:lstStyle/>
          <a:p>
            <a:pPr eaLnBrk="1" hangingPunct="1"/>
            <a:r>
              <a:rPr lang="en-US" altLang="en-US" sz="3200" smtClean="0"/>
              <a:t>Nitrogen triiodide </a:t>
            </a:r>
          </a:p>
          <a:p>
            <a:pPr eaLnBrk="1" hangingPunct="1"/>
            <a:r>
              <a:rPr lang="en-US" altLang="en-US" sz="3200" smtClean="0"/>
              <a:t>Bromine pentachloride</a:t>
            </a:r>
          </a:p>
          <a:p>
            <a:pPr eaLnBrk="1" hangingPunct="1"/>
            <a:r>
              <a:rPr lang="en-US" altLang="en-US" sz="3200" smtClean="0"/>
              <a:t>Dinitrogen tetrafluoride</a:t>
            </a:r>
          </a:p>
          <a:p>
            <a:pPr eaLnBrk="1" hangingPunct="1"/>
            <a:r>
              <a:rPr lang="en-US" altLang="en-US" sz="3200" smtClean="0"/>
              <a:t>Sulfur trioxide</a:t>
            </a:r>
          </a:p>
          <a:p>
            <a:pPr eaLnBrk="1" hangingPunct="1"/>
            <a:r>
              <a:rPr lang="en-US" altLang="en-US" sz="3200" smtClean="0"/>
              <a:t>Diiodine pentoxide</a:t>
            </a:r>
          </a:p>
          <a:p>
            <a:pPr eaLnBrk="1" hangingPunct="1"/>
            <a:r>
              <a:rPr lang="en-US" altLang="en-US" sz="3200" smtClean="0"/>
              <a:t>Xenon tetrafluoride</a:t>
            </a:r>
          </a:p>
          <a:p>
            <a:pPr eaLnBrk="1" hangingPunct="1"/>
            <a:endParaRPr lang="en-US" altLang="en-US" sz="3200"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7044">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7044">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70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Name to formula</a:t>
            </a:r>
          </a:p>
        </p:txBody>
      </p:sp>
      <p:sp>
        <p:nvSpPr>
          <p:cNvPr id="88067" name="Rectangle 3"/>
          <p:cNvSpPr>
            <a:spLocks noGrp="1" noChangeArrowheads="1"/>
          </p:cNvSpPr>
          <p:nvPr>
            <p:ph type="body" sz="half" idx="1"/>
          </p:nvPr>
        </p:nvSpPr>
        <p:spPr>
          <a:xfrm>
            <a:off x="457200" y="1981200"/>
            <a:ext cx="5486400" cy="4114800"/>
          </a:xfrm>
        </p:spPr>
        <p:txBody>
          <a:bodyPr/>
          <a:lstStyle/>
          <a:p>
            <a:pPr eaLnBrk="1" hangingPunct="1"/>
            <a:r>
              <a:rPr lang="en-US" altLang="en-US" sz="3200" smtClean="0"/>
              <a:t>Chlorine monoxide	</a:t>
            </a:r>
          </a:p>
          <a:p>
            <a:pPr eaLnBrk="1" hangingPunct="1"/>
            <a:r>
              <a:rPr lang="en-US" altLang="en-US" sz="3200" smtClean="0"/>
              <a:t>Carbon tetrabromide</a:t>
            </a:r>
          </a:p>
          <a:p>
            <a:pPr eaLnBrk="1" hangingPunct="1"/>
            <a:r>
              <a:rPr lang="en-US" altLang="en-US" sz="3200" smtClean="0"/>
              <a:t>Xenon hexafluoride</a:t>
            </a:r>
          </a:p>
          <a:p>
            <a:pPr eaLnBrk="1" hangingPunct="1"/>
            <a:r>
              <a:rPr lang="en-US" altLang="en-US" sz="3200" smtClean="0"/>
              <a:t>Diboron tetrachloride</a:t>
            </a:r>
          </a:p>
          <a:p>
            <a:pPr eaLnBrk="1" hangingPunct="1"/>
            <a:r>
              <a:rPr lang="en-US" altLang="en-US" sz="3200" smtClean="0"/>
              <a:t>Diphosphorous pentasulfide</a:t>
            </a:r>
          </a:p>
          <a:p>
            <a:pPr eaLnBrk="1" hangingPunct="1"/>
            <a:r>
              <a:rPr lang="en-US" altLang="en-US" sz="3200" smtClean="0"/>
              <a:t>Tetraphosphorous triselenide</a:t>
            </a:r>
            <a:r>
              <a:rPr lang="en-US" altLang="en-US" smtClean="0"/>
              <a:t>			</a:t>
            </a:r>
          </a:p>
        </p:txBody>
      </p:sp>
      <p:sp>
        <p:nvSpPr>
          <p:cNvPr id="88068" name="Rectangle 4"/>
          <p:cNvSpPr>
            <a:spLocks noGrp="1" noChangeArrowheads="1"/>
          </p:cNvSpPr>
          <p:nvPr>
            <p:ph type="body" sz="half" idx="2"/>
          </p:nvPr>
        </p:nvSpPr>
        <p:spPr>
          <a:xfrm>
            <a:off x="6096000" y="1981200"/>
            <a:ext cx="2362200" cy="4114800"/>
          </a:xfrm>
        </p:spPr>
        <p:txBody>
          <a:bodyPr/>
          <a:lstStyle/>
          <a:p>
            <a:pPr eaLnBrk="1" hangingPunct="1"/>
            <a:r>
              <a:rPr lang="en-US" altLang="en-US" sz="3200" smtClean="0"/>
              <a:t>ClO </a:t>
            </a:r>
          </a:p>
          <a:p>
            <a:pPr eaLnBrk="1" hangingPunct="1"/>
            <a:r>
              <a:rPr lang="en-US" altLang="en-US" sz="3200" smtClean="0"/>
              <a:t>CBr</a:t>
            </a:r>
            <a:r>
              <a:rPr lang="en-US" altLang="en-US" sz="3200" baseline="-25000" smtClean="0"/>
              <a:t>4</a:t>
            </a:r>
          </a:p>
          <a:p>
            <a:pPr eaLnBrk="1" hangingPunct="1"/>
            <a:r>
              <a:rPr lang="en-US" altLang="en-US" sz="3200" smtClean="0"/>
              <a:t>XeF</a:t>
            </a:r>
            <a:r>
              <a:rPr lang="en-US" altLang="en-US" sz="3200" baseline="-25000" smtClean="0"/>
              <a:t>6</a:t>
            </a:r>
          </a:p>
          <a:p>
            <a:pPr eaLnBrk="1" hangingPunct="1"/>
            <a:r>
              <a:rPr lang="en-US" altLang="en-US" sz="3200" smtClean="0"/>
              <a:t>B</a:t>
            </a:r>
            <a:r>
              <a:rPr lang="en-US" altLang="en-US" sz="3200" baseline="-25000" smtClean="0"/>
              <a:t>2</a:t>
            </a:r>
            <a:r>
              <a:rPr lang="en-US" altLang="en-US" sz="3200" smtClean="0"/>
              <a:t>Cl</a:t>
            </a:r>
            <a:r>
              <a:rPr lang="en-US" altLang="en-US" sz="3200" baseline="-25000" smtClean="0"/>
              <a:t>4</a:t>
            </a:r>
          </a:p>
          <a:p>
            <a:pPr eaLnBrk="1" hangingPunct="1"/>
            <a:r>
              <a:rPr lang="en-US" altLang="en-US" sz="3200" smtClean="0"/>
              <a:t>P</a:t>
            </a:r>
            <a:r>
              <a:rPr lang="en-US" altLang="en-US" sz="3200" baseline="-25000" smtClean="0"/>
              <a:t>2</a:t>
            </a:r>
            <a:r>
              <a:rPr lang="en-US" altLang="en-US" sz="3200" smtClean="0"/>
              <a:t>S</a:t>
            </a:r>
            <a:r>
              <a:rPr lang="en-US" altLang="en-US" sz="3200" baseline="-25000" smtClean="0"/>
              <a:t>5</a:t>
            </a:r>
          </a:p>
          <a:p>
            <a:pPr eaLnBrk="1" hangingPunct="1"/>
            <a:r>
              <a:rPr lang="en-US" altLang="en-US" sz="3200" smtClean="0"/>
              <a:t>P</a:t>
            </a:r>
            <a:r>
              <a:rPr lang="en-US" altLang="en-US" sz="3200" baseline="-25000" smtClean="0"/>
              <a:t>4</a:t>
            </a:r>
            <a:r>
              <a:rPr lang="en-US" altLang="en-US" sz="3200" smtClean="0"/>
              <a:t>Se</a:t>
            </a:r>
            <a:r>
              <a:rPr lang="en-US" altLang="en-US" sz="3200" baseline="-25000" smtClean="0"/>
              <a:t>3</a:t>
            </a:r>
          </a:p>
          <a:p>
            <a:pPr eaLnBrk="1" hangingPunct="1"/>
            <a:endParaRPr lang="en-US" altLang="en-US" sz="3200"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8068">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8068">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8068">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8068">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8068">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80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lstStyle/>
          <a:p>
            <a:pPr eaLnBrk="1" hangingPunct="1"/>
            <a:r>
              <a:rPr lang="en-US" altLang="en-US" smtClean="0"/>
              <a:t>Nomenclature 2</a:t>
            </a:r>
          </a:p>
        </p:txBody>
      </p:sp>
      <p:sp>
        <p:nvSpPr>
          <p:cNvPr id="36867" name="Rectangle 5"/>
          <p:cNvSpPr>
            <a:spLocks noGrp="1" noChangeArrowheads="1"/>
          </p:cNvSpPr>
          <p:nvPr>
            <p:ph type="subTitle" idx="1"/>
          </p:nvPr>
        </p:nvSpPr>
        <p:spPr/>
        <p:txBody>
          <a:bodyPr/>
          <a:lstStyle/>
          <a:p>
            <a:pPr eaLnBrk="1" hangingPunct="1"/>
            <a:r>
              <a:rPr lang="en-US" altLang="en-US" smtClean="0"/>
              <a:t>Ternary “ate” 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solidFill>
                  <a:srgbClr val="000099"/>
                </a:solidFill>
              </a:rPr>
              <a:t>Ternary “ate” anions</a:t>
            </a:r>
            <a:endParaRPr lang="en-US" altLang="en-US" smtClean="0"/>
          </a:p>
        </p:txBody>
      </p:sp>
      <p:sp>
        <p:nvSpPr>
          <p:cNvPr id="37891" name="Rectangle 3"/>
          <p:cNvSpPr>
            <a:spLocks noGrp="1" noChangeArrowheads="1"/>
          </p:cNvSpPr>
          <p:nvPr>
            <p:ph type="body" idx="1"/>
          </p:nvPr>
        </p:nvSpPr>
        <p:spPr/>
        <p:txBody>
          <a:bodyPr/>
          <a:lstStyle/>
          <a:p>
            <a:pPr eaLnBrk="1" hangingPunct="1"/>
            <a:r>
              <a:rPr lang="en-US" altLang="en-US" sz="4000" smtClean="0"/>
              <a:t>Ions inside Mississippi </a:t>
            </a:r>
          </a:p>
          <a:p>
            <a:pPr lvl="2" eaLnBrk="1" hangingPunct="1"/>
            <a:r>
              <a:rPr lang="en-US" altLang="en-US" sz="3200" smtClean="0"/>
              <a:t>contain 4 oxygen atoms. </a:t>
            </a:r>
          </a:p>
          <a:p>
            <a:pPr eaLnBrk="1" hangingPunct="1"/>
            <a:r>
              <a:rPr lang="en-US" altLang="en-US" sz="4000" smtClean="0"/>
              <a:t>Ions outside Mississippi</a:t>
            </a:r>
          </a:p>
          <a:p>
            <a:pPr lvl="2" eaLnBrk="1" hangingPunct="1"/>
            <a:r>
              <a:rPr lang="en-US" altLang="en-US" sz="3200" smtClean="0"/>
              <a:t>contain 3 oxygen atoms</a:t>
            </a:r>
          </a:p>
          <a:p>
            <a:pPr eaLnBrk="1" hangingPunct="1"/>
            <a:r>
              <a:rPr lang="en-US" altLang="en-US" sz="4000" smtClean="0"/>
              <a:t>look at charge trends</a:t>
            </a:r>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solidFill>
                  <a:srgbClr val="000099"/>
                </a:solidFill>
              </a:rPr>
              <a:t>Formula to name</a:t>
            </a:r>
            <a:endParaRPr lang="en-US" altLang="en-US" smtClean="0"/>
          </a:p>
        </p:txBody>
      </p:sp>
      <p:sp>
        <p:nvSpPr>
          <p:cNvPr id="51203" name="Rectangle 3"/>
          <p:cNvSpPr>
            <a:spLocks noGrp="1" noChangeArrowheads="1"/>
          </p:cNvSpPr>
          <p:nvPr>
            <p:ph type="body" sz="half" idx="1"/>
          </p:nvPr>
        </p:nvSpPr>
        <p:spPr>
          <a:xfrm>
            <a:off x="685800" y="1981200"/>
            <a:ext cx="3048000" cy="4114800"/>
          </a:xfrm>
        </p:spPr>
        <p:txBody>
          <a:bodyPr/>
          <a:lstStyle/>
          <a:p>
            <a:pPr eaLnBrk="1" hangingPunct="1"/>
            <a:r>
              <a:rPr lang="en-US" altLang="en-US" sz="3600" smtClean="0"/>
              <a:t>Ca(ClO</a:t>
            </a:r>
            <a:r>
              <a:rPr lang="en-US" altLang="en-US" sz="3600" baseline="-25000" smtClean="0"/>
              <a:t>3</a:t>
            </a:r>
            <a:r>
              <a:rPr lang="en-US" altLang="en-US" sz="3600" smtClean="0"/>
              <a:t>)</a:t>
            </a:r>
            <a:r>
              <a:rPr lang="en-US" altLang="en-US" sz="3600" baseline="-25000" smtClean="0"/>
              <a:t>2</a:t>
            </a:r>
            <a:r>
              <a:rPr lang="en-US" altLang="en-US" sz="3600" smtClean="0"/>
              <a:t> </a:t>
            </a:r>
          </a:p>
          <a:p>
            <a:pPr eaLnBrk="1" hangingPunct="1"/>
            <a:r>
              <a:rPr lang="en-US" altLang="en-US" sz="3600" smtClean="0"/>
              <a:t>Na</a:t>
            </a:r>
            <a:r>
              <a:rPr lang="en-US" altLang="en-US" sz="3600" baseline="-25000" smtClean="0"/>
              <a:t>2</a:t>
            </a:r>
            <a:r>
              <a:rPr lang="en-US" altLang="en-US" sz="3600" smtClean="0"/>
              <a:t>SO</a:t>
            </a:r>
            <a:r>
              <a:rPr lang="en-US" altLang="en-US" sz="3600" baseline="-25000" smtClean="0"/>
              <a:t>4</a:t>
            </a:r>
            <a:r>
              <a:rPr lang="en-US" altLang="en-US" sz="3600" smtClean="0"/>
              <a:t>      </a:t>
            </a:r>
          </a:p>
          <a:p>
            <a:pPr eaLnBrk="1" hangingPunct="1"/>
            <a:r>
              <a:rPr lang="en-US" altLang="en-US" sz="3600" smtClean="0"/>
              <a:t>Mg</a:t>
            </a:r>
            <a:r>
              <a:rPr lang="en-US" altLang="en-US" sz="3600" baseline="-25000" smtClean="0"/>
              <a:t>3(</a:t>
            </a:r>
            <a:r>
              <a:rPr lang="en-US" altLang="en-US" sz="3600" smtClean="0"/>
              <a:t>PO</a:t>
            </a:r>
            <a:r>
              <a:rPr lang="en-US" altLang="en-US" sz="3600" baseline="-25000" smtClean="0"/>
              <a:t>4</a:t>
            </a:r>
            <a:r>
              <a:rPr lang="en-US" altLang="en-US" sz="3600" smtClean="0"/>
              <a:t>)</a:t>
            </a:r>
            <a:r>
              <a:rPr lang="en-US" altLang="en-US" sz="3600" baseline="-25000" smtClean="0"/>
              <a:t>2</a:t>
            </a:r>
            <a:endParaRPr lang="en-US" altLang="en-US" sz="3600" smtClean="0"/>
          </a:p>
          <a:p>
            <a:pPr eaLnBrk="1" hangingPunct="1"/>
            <a:r>
              <a:rPr lang="en-US" altLang="en-US" sz="3600" smtClean="0"/>
              <a:t>Al(BrO</a:t>
            </a:r>
            <a:r>
              <a:rPr lang="en-US" altLang="en-US" sz="3600" baseline="-25000" smtClean="0"/>
              <a:t>3</a:t>
            </a:r>
            <a:r>
              <a:rPr lang="en-US" altLang="en-US" sz="3600" smtClean="0"/>
              <a:t>)</a:t>
            </a:r>
            <a:r>
              <a:rPr lang="en-US" altLang="en-US" sz="3600" baseline="-25000" smtClean="0"/>
              <a:t>3</a:t>
            </a:r>
            <a:r>
              <a:rPr lang="en-US" altLang="en-US" sz="3600" smtClean="0"/>
              <a:t> </a:t>
            </a:r>
            <a:endParaRPr lang="en-US" altLang="en-US" smtClean="0">
              <a:solidFill>
                <a:srgbClr val="FFFFCC"/>
              </a:solidFill>
            </a:endParaRPr>
          </a:p>
        </p:txBody>
      </p:sp>
      <p:sp>
        <p:nvSpPr>
          <p:cNvPr id="51204" name="Rectangle 4"/>
          <p:cNvSpPr>
            <a:spLocks noGrp="1" noChangeArrowheads="1"/>
          </p:cNvSpPr>
          <p:nvPr>
            <p:ph type="body" sz="half" idx="2"/>
          </p:nvPr>
        </p:nvSpPr>
        <p:spPr>
          <a:xfrm>
            <a:off x="3962400" y="1981200"/>
            <a:ext cx="4876800" cy="4114800"/>
          </a:xfrm>
        </p:spPr>
        <p:txBody>
          <a:bodyPr/>
          <a:lstStyle/>
          <a:p>
            <a:pPr eaLnBrk="1" hangingPunct="1"/>
            <a:r>
              <a:rPr lang="en-US" altLang="en-US" sz="3600" smtClean="0"/>
              <a:t>calcium chlorate</a:t>
            </a:r>
          </a:p>
          <a:p>
            <a:pPr eaLnBrk="1" hangingPunct="1"/>
            <a:r>
              <a:rPr lang="en-US" altLang="en-US" sz="3600" smtClean="0"/>
              <a:t> sodium sulfate </a:t>
            </a:r>
          </a:p>
          <a:p>
            <a:pPr eaLnBrk="1" hangingPunct="1"/>
            <a:r>
              <a:rPr lang="en-US" altLang="en-US" sz="3600" smtClean="0"/>
              <a:t>magnesium phosphate</a:t>
            </a:r>
          </a:p>
          <a:p>
            <a:pPr eaLnBrk="1" hangingPunct="1"/>
            <a:r>
              <a:rPr lang="en-US" altLang="en-US" sz="3600" smtClean="0"/>
              <a:t> aluminum bromate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04">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04">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solidFill>
                  <a:srgbClr val="000099"/>
                </a:solidFill>
              </a:rPr>
              <a:t>Name to formula</a:t>
            </a:r>
            <a:endParaRPr lang="en-US" altLang="en-US" smtClean="0"/>
          </a:p>
        </p:txBody>
      </p:sp>
      <p:sp>
        <p:nvSpPr>
          <p:cNvPr id="57347" name="Rectangle 3"/>
          <p:cNvSpPr>
            <a:spLocks noGrp="1" noChangeArrowheads="1"/>
          </p:cNvSpPr>
          <p:nvPr>
            <p:ph type="body" sz="half" idx="1"/>
          </p:nvPr>
        </p:nvSpPr>
        <p:spPr>
          <a:xfrm>
            <a:off x="685800" y="1981200"/>
            <a:ext cx="4648200" cy="4114800"/>
          </a:xfrm>
        </p:spPr>
        <p:txBody>
          <a:bodyPr/>
          <a:lstStyle/>
          <a:p>
            <a:pPr eaLnBrk="1" hangingPunct="1"/>
            <a:r>
              <a:rPr lang="en-US" altLang="en-US" sz="3600" smtClean="0"/>
              <a:t>lithium selenate	 -</a:t>
            </a:r>
          </a:p>
          <a:p>
            <a:pPr eaLnBrk="1" hangingPunct="1"/>
            <a:r>
              <a:rPr lang="en-US" altLang="en-US" sz="3600" smtClean="0"/>
              <a:t>potassium iodate </a:t>
            </a:r>
          </a:p>
          <a:p>
            <a:pPr eaLnBrk="1" hangingPunct="1"/>
            <a:r>
              <a:rPr lang="en-US" altLang="en-US" sz="3600" smtClean="0"/>
              <a:t>aluminum carbonate </a:t>
            </a:r>
          </a:p>
          <a:p>
            <a:pPr eaLnBrk="1" hangingPunct="1"/>
            <a:r>
              <a:rPr lang="en-US" altLang="en-US" sz="3600" smtClean="0"/>
              <a:t>calcium borate </a:t>
            </a:r>
          </a:p>
          <a:p>
            <a:pPr eaLnBrk="1" hangingPunct="1"/>
            <a:r>
              <a:rPr lang="en-US" altLang="en-US" sz="3600" smtClean="0"/>
              <a:t>cuprous sulfate </a:t>
            </a:r>
            <a:endParaRPr lang="en-US" altLang="en-US" baseline="-25000" smtClean="0"/>
          </a:p>
        </p:txBody>
      </p:sp>
      <p:sp>
        <p:nvSpPr>
          <p:cNvPr id="57348" name="Rectangle 4"/>
          <p:cNvSpPr>
            <a:spLocks noGrp="1" noChangeArrowheads="1"/>
          </p:cNvSpPr>
          <p:nvPr>
            <p:ph type="body" sz="half" idx="2"/>
          </p:nvPr>
        </p:nvSpPr>
        <p:spPr>
          <a:xfrm>
            <a:off x="5715000" y="1905000"/>
            <a:ext cx="2819400" cy="4114800"/>
          </a:xfrm>
        </p:spPr>
        <p:txBody>
          <a:bodyPr/>
          <a:lstStyle/>
          <a:p>
            <a:pPr eaLnBrk="1" hangingPunct="1"/>
            <a:r>
              <a:rPr lang="en-US" altLang="en-US" sz="3600" smtClean="0"/>
              <a:t>Li</a:t>
            </a:r>
            <a:r>
              <a:rPr lang="en-US" altLang="en-US" sz="3600" baseline="-25000" smtClean="0"/>
              <a:t>2</a:t>
            </a:r>
            <a:r>
              <a:rPr lang="en-US" altLang="en-US" sz="3600" smtClean="0"/>
              <a:t>SeO</a:t>
            </a:r>
            <a:r>
              <a:rPr lang="en-US" altLang="en-US" sz="3600" baseline="-25000" smtClean="0"/>
              <a:t>4</a:t>
            </a:r>
          </a:p>
          <a:p>
            <a:pPr eaLnBrk="1" hangingPunct="1"/>
            <a:r>
              <a:rPr lang="en-US" altLang="en-US" sz="3600" baseline="-25000" smtClean="0"/>
              <a:t> </a:t>
            </a:r>
            <a:r>
              <a:rPr lang="en-US" altLang="en-US" sz="3600" smtClean="0"/>
              <a:t>KIO</a:t>
            </a:r>
            <a:r>
              <a:rPr lang="en-US" altLang="en-US" sz="3600" baseline="-25000" smtClean="0"/>
              <a:t>3</a:t>
            </a:r>
          </a:p>
          <a:p>
            <a:pPr eaLnBrk="1" hangingPunct="1"/>
            <a:r>
              <a:rPr lang="en-US" altLang="en-US" sz="3600" smtClean="0"/>
              <a:t>Al</a:t>
            </a:r>
            <a:r>
              <a:rPr lang="en-US" altLang="en-US" sz="3600" baseline="-25000" smtClean="0"/>
              <a:t>2</a:t>
            </a:r>
            <a:r>
              <a:rPr lang="en-US" altLang="en-US" sz="3600" smtClean="0"/>
              <a:t>(CO</a:t>
            </a:r>
            <a:r>
              <a:rPr lang="en-US" altLang="en-US" sz="3600" baseline="-25000" smtClean="0"/>
              <a:t>3</a:t>
            </a:r>
            <a:r>
              <a:rPr lang="en-US" altLang="en-US" sz="3600" smtClean="0"/>
              <a:t>)</a:t>
            </a:r>
            <a:r>
              <a:rPr lang="en-US" altLang="en-US" sz="3600" baseline="-25000" smtClean="0"/>
              <a:t>3</a:t>
            </a:r>
          </a:p>
          <a:p>
            <a:pPr eaLnBrk="1" hangingPunct="1"/>
            <a:r>
              <a:rPr lang="en-US" altLang="en-US" sz="3600" baseline="-25000" smtClean="0"/>
              <a:t> </a:t>
            </a:r>
            <a:r>
              <a:rPr lang="en-US" altLang="en-US" sz="3600" smtClean="0"/>
              <a:t>Ca</a:t>
            </a:r>
            <a:r>
              <a:rPr lang="en-US" altLang="en-US" sz="3600" baseline="-25000" smtClean="0"/>
              <a:t>3</a:t>
            </a:r>
            <a:r>
              <a:rPr lang="en-US" altLang="en-US" sz="3600" smtClean="0"/>
              <a:t>(BO</a:t>
            </a:r>
            <a:r>
              <a:rPr lang="en-US" altLang="en-US" sz="3600" baseline="-25000" smtClean="0"/>
              <a:t>3</a:t>
            </a:r>
            <a:r>
              <a:rPr lang="en-US" altLang="en-US" sz="3600" smtClean="0"/>
              <a:t>)</a:t>
            </a:r>
            <a:r>
              <a:rPr lang="en-US" altLang="en-US" sz="3600" baseline="-25000" smtClean="0"/>
              <a:t>2</a:t>
            </a:r>
          </a:p>
          <a:p>
            <a:pPr eaLnBrk="1" hangingPunct="1"/>
            <a:r>
              <a:rPr lang="en-US" altLang="en-US" sz="3600" baseline="-25000" smtClean="0"/>
              <a:t> </a:t>
            </a:r>
            <a:r>
              <a:rPr lang="en-US" altLang="en-US" sz="3600" smtClean="0"/>
              <a:t>Cu</a:t>
            </a:r>
            <a:r>
              <a:rPr lang="en-US" altLang="en-US" sz="3600" baseline="-25000" smtClean="0"/>
              <a:t>2</a:t>
            </a:r>
            <a:r>
              <a:rPr lang="en-US" altLang="en-US" sz="3600" smtClean="0"/>
              <a:t>SO</a:t>
            </a:r>
            <a:r>
              <a:rPr lang="en-US" altLang="en-US" sz="3600" baseline="-25000" smtClean="0"/>
              <a:t>4</a:t>
            </a:r>
            <a:endParaRPr lang="en-US" altLang="en-US" sz="3600" smtClean="0"/>
          </a:p>
          <a:p>
            <a:pPr eaLnBrk="1" hangingPunct="1"/>
            <a:endParaRPr lang="en-US" altLang="en-US" sz="3600" baseline="-25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734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6" descr="FG05_06-03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828800"/>
            <a:ext cx="9118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p:txBody>
          <a:bodyPr/>
          <a:lstStyle/>
          <a:p>
            <a:pPr eaLnBrk="1" hangingPunct="1"/>
            <a:r>
              <a:rPr lang="en-US" altLang="en-US" smtClean="0"/>
              <a:t>Nomenclature 3 +</a:t>
            </a:r>
          </a:p>
        </p:txBody>
      </p:sp>
      <p:sp>
        <p:nvSpPr>
          <p:cNvPr id="40963" name="Rectangle 5"/>
          <p:cNvSpPr>
            <a:spLocks noGrp="1" noChangeArrowheads="1"/>
          </p:cNvSpPr>
          <p:nvPr>
            <p:ph type="subTitle" idx="1"/>
          </p:nvPr>
        </p:nvSpPr>
        <p:spPr/>
        <p:txBody>
          <a:bodyPr/>
          <a:lstStyle/>
          <a:p>
            <a:pPr eaLnBrk="1" hangingPunct="1"/>
            <a:r>
              <a:rPr lang="en-US" altLang="en-US" smtClean="0"/>
              <a:t>Ternary ions – ite, per-ate, hypo-ite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Ite anions</a:t>
            </a:r>
          </a:p>
        </p:txBody>
      </p:sp>
      <p:sp>
        <p:nvSpPr>
          <p:cNvPr id="41987" name="Rectangle 3"/>
          <p:cNvSpPr>
            <a:spLocks noGrp="1" noChangeArrowheads="1"/>
          </p:cNvSpPr>
          <p:nvPr>
            <p:ph type="body" idx="1"/>
          </p:nvPr>
        </p:nvSpPr>
        <p:spPr/>
        <p:txBody>
          <a:bodyPr/>
          <a:lstStyle/>
          <a:p>
            <a:pPr eaLnBrk="1" hangingPunct="1"/>
            <a:r>
              <a:rPr lang="en-US" altLang="en-US" smtClean="0"/>
              <a:t>Subtract one oxygen from ate anion and leave charge the same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07" name="Group 99"/>
          <p:cNvGraphicFramePr>
            <a:graphicFrameLocks noGrp="1"/>
          </p:cNvGraphicFramePr>
          <p:nvPr>
            <p:ph type="tbl" idx="1"/>
          </p:nvPr>
        </p:nvGraphicFramePr>
        <p:xfrm>
          <a:off x="457200" y="73025"/>
          <a:ext cx="7924800" cy="6796088"/>
        </p:xfrm>
        <a:graphic>
          <a:graphicData uri="http://schemas.openxmlformats.org/drawingml/2006/table">
            <a:tbl>
              <a:tblPr/>
              <a:tblGrid>
                <a:gridCol w="1447800"/>
                <a:gridCol w="1676400"/>
                <a:gridCol w="1692275"/>
                <a:gridCol w="1554163"/>
                <a:gridCol w="1554162"/>
              </a:tblGrid>
              <a:tr h="822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Group III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Group IV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Group 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 except 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Group VI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Group VII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4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Borate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Carbonate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Nitrate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NO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Nitrite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NO</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30000" smtClean="0">
                          <a:ln>
                            <a:noFill/>
                          </a:ln>
                          <a:solidFill>
                            <a:schemeClr val="tx1"/>
                          </a:solidFill>
                          <a:effectLst/>
                          <a:latin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4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Phosphate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Phosphite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Sulfate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Sulfite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Chlorate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ClO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Chlorite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ClO</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30000" smtClean="0">
                          <a:ln>
                            <a:noFill/>
                          </a:ln>
                          <a:solidFill>
                            <a:schemeClr val="tx1"/>
                          </a:solidFill>
                          <a:effectLst/>
                          <a:latin typeface="Times New Roman" pitchFamily="18"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4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Arsenate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AsO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Arsenite</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AsO</a:t>
                      </a:r>
                      <a:r>
                        <a:rPr kumimoji="0" lang="en-US" sz="2000" b="0" i="0" u="none" strike="noStrike" cap="none" normalizeH="0" baseline="-25000" dirty="0" smtClean="0">
                          <a:ln>
                            <a:noFill/>
                          </a:ln>
                          <a:solidFill>
                            <a:schemeClr val="tx1"/>
                          </a:solidFill>
                          <a:effectLst/>
                          <a:latin typeface="Times New Roman" pitchFamily="18" charset="0"/>
                        </a:rPr>
                        <a:t>3</a:t>
                      </a:r>
                      <a:r>
                        <a:rPr kumimoji="0" lang="en-US" sz="2000" b="0" i="0" u="none" strike="noStrike" cap="none" normalizeH="0" baseline="30000" dirty="0" smtClean="0">
                          <a:ln>
                            <a:noFill/>
                          </a:ln>
                          <a:solidFill>
                            <a:schemeClr val="tx1"/>
                          </a:solidFill>
                          <a:effectLst/>
                          <a:latin typeface="Times New Roman" pitchFamily="18"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Selenate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Selenite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Bromate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BrO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 Bromite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BrO</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30000" smtClean="0">
                          <a:ln>
                            <a:noFill/>
                          </a:ln>
                          <a:solidFill>
                            <a:schemeClr val="tx1"/>
                          </a:solidFill>
                          <a:effectLst/>
                          <a:latin typeface="Times New Roman" pitchFamily="18"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4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Tellurate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TeO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  Tellurite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TeO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Iodate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IO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Iodite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IO</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30000" smtClean="0">
                          <a:ln>
                            <a:noFill/>
                          </a:ln>
                          <a:solidFill>
                            <a:schemeClr val="tx1"/>
                          </a:solidFill>
                          <a:effectLst/>
                          <a:latin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altLang="en-US" smtClean="0"/>
              <a:t>Name to Formula</a:t>
            </a:r>
          </a:p>
        </p:txBody>
      </p:sp>
      <p:sp>
        <p:nvSpPr>
          <p:cNvPr id="44035" name="Rectangle 5"/>
          <p:cNvSpPr>
            <a:spLocks noGrp="1" noChangeArrowheads="1"/>
          </p:cNvSpPr>
          <p:nvPr>
            <p:ph type="body" sz="half" idx="1"/>
          </p:nvPr>
        </p:nvSpPr>
        <p:spPr>
          <a:xfrm>
            <a:off x="685800" y="1981200"/>
            <a:ext cx="4191000" cy="4114800"/>
          </a:xfrm>
        </p:spPr>
        <p:txBody>
          <a:bodyPr/>
          <a:lstStyle/>
          <a:p>
            <a:pPr eaLnBrk="1" hangingPunct="1"/>
            <a:r>
              <a:rPr lang="en-US" altLang="en-US" sz="3200" smtClean="0"/>
              <a:t>Strontium sulfite	</a:t>
            </a:r>
          </a:p>
          <a:p>
            <a:pPr eaLnBrk="1" hangingPunct="1"/>
            <a:r>
              <a:rPr lang="en-US" altLang="en-US" sz="3200" smtClean="0"/>
              <a:t>Beryllium carbonate</a:t>
            </a:r>
          </a:p>
          <a:p>
            <a:pPr eaLnBrk="1" hangingPunct="1"/>
            <a:r>
              <a:rPr lang="en-US" altLang="en-US" sz="3200" smtClean="0"/>
              <a:t>Aluminum oxide</a:t>
            </a:r>
          </a:p>
          <a:p>
            <a:pPr eaLnBrk="1" hangingPunct="1"/>
            <a:r>
              <a:rPr lang="en-US" altLang="en-US" sz="3200" smtClean="0"/>
              <a:t>Lithium nitrite	</a:t>
            </a:r>
          </a:p>
          <a:p>
            <a:pPr eaLnBrk="1" hangingPunct="1"/>
            <a:r>
              <a:rPr lang="en-US" altLang="en-US" sz="3200" smtClean="0"/>
              <a:t>Barium sulfate			</a:t>
            </a:r>
          </a:p>
        </p:txBody>
      </p:sp>
      <p:sp>
        <p:nvSpPr>
          <p:cNvPr id="72710" name="Rectangle 6"/>
          <p:cNvSpPr>
            <a:spLocks noGrp="1" noChangeArrowheads="1"/>
          </p:cNvSpPr>
          <p:nvPr>
            <p:ph type="body" sz="half" idx="2"/>
          </p:nvPr>
        </p:nvSpPr>
        <p:spPr/>
        <p:txBody>
          <a:bodyPr/>
          <a:lstStyle/>
          <a:p>
            <a:pPr eaLnBrk="1" hangingPunct="1"/>
            <a:r>
              <a:rPr lang="en-US" altLang="en-US" sz="3200" smtClean="0"/>
              <a:t>SrSO</a:t>
            </a:r>
            <a:r>
              <a:rPr lang="en-US" altLang="en-US" sz="3200" baseline="-25000" smtClean="0"/>
              <a:t>3</a:t>
            </a:r>
          </a:p>
          <a:p>
            <a:pPr eaLnBrk="1" hangingPunct="1"/>
            <a:r>
              <a:rPr lang="en-US" altLang="en-US" sz="3200" smtClean="0"/>
              <a:t>BeCO</a:t>
            </a:r>
            <a:r>
              <a:rPr lang="en-US" altLang="en-US" sz="3200" baseline="-25000" smtClean="0"/>
              <a:t>3</a:t>
            </a:r>
            <a:r>
              <a:rPr lang="en-US" altLang="en-US" sz="3200" smtClean="0"/>
              <a:t> </a:t>
            </a:r>
          </a:p>
          <a:p>
            <a:pPr eaLnBrk="1" hangingPunct="1"/>
            <a:r>
              <a:rPr lang="en-US" altLang="en-US" sz="3200" smtClean="0"/>
              <a:t>Al</a:t>
            </a:r>
            <a:r>
              <a:rPr lang="en-US" altLang="en-US" sz="3200" baseline="-25000" smtClean="0"/>
              <a:t>2</a:t>
            </a:r>
            <a:r>
              <a:rPr lang="en-US" altLang="en-US" sz="3200" smtClean="0"/>
              <a:t>O</a:t>
            </a:r>
            <a:r>
              <a:rPr lang="en-US" altLang="en-US" sz="3200" baseline="-25000" smtClean="0"/>
              <a:t>3</a:t>
            </a:r>
            <a:r>
              <a:rPr lang="en-US" altLang="en-US" sz="3200" smtClean="0"/>
              <a:t> </a:t>
            </a:r>
          </a:p>
          <a:p>
            <a:pPr eaLnBrk="1" hangingPunct="1"/>
            <a:r>
              <a:rPr lang="en-US" altLang="en-US" sz="3200" smtClean="0"/>
              <a:t>LiNO</a:t>
            </a:r>
            <a:r>
              <a:rPr lang="en-US" altLang="en-US" sz="3200" baseline="-25000" smtClean="0"/>
              <a:t>2</a:t>
            </a:r>
            <a:r>
              <a:rPr lang="en-US" altLang="en-US" sz="3200" smtClean="0"/>
              <a:t> </a:t>
            </a:r>
          </a:p>
          <a:p>
            <a:pPr eaLnBrk="1" hangingPunct="1"/>
            <a:r>
              <a:rPr lang="en-US" altLang="en-US" sz="3200" smtClean="0"/>
              <a:t>BaSO</a:t>
            </a:r>
            <a:r>
              <a:rPr lang="en-US" altLang="en-US" sz="3200" baseline="-25000" smtClean="0"/>
              <a:t>4</a:t>
            </a:r>
          </a:p>
          <a:p>
            <a:pPr eaLnBrk="1" hangingPunct="1"/>
            <a:endParaRPr lang="en-US" alt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7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27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altLang="en-US" smtClean="0"/>
              <a:t>Formula to name</a:t>
            </a:r>
          </a:p>
        </p:txBody>
      </p:sp>
      <p:sp>
        <p:nvSpPr>
          <p:cNvPr id="70661" name="Rectangle 5"/>
          <p:cNvSpPr>
            <a:spLocks noGrp="1" noChangeArrowheads="1"/>
          </p:cNvSpPr>
          <p:nvPr>
            <p:ph type="body" sz="half" idx="1"/>
          </p:nvPr>
        </p:nvSpPr>
        <p:spPr/>
        <p:txBody>
          <a:bodyPr/>
          <a:lstStyle/>
          <a:p>
            <a:pPr eaLnBrk="1" hangingPunct="1"/>
            <a:r>
              <a:rPr lang="en-US" altLang="en-US" sz="3200" smtClean="0"/>
              <a:t>K</a:t>
            </a:r>
            <a:r>
              <a:rPr lang="en-US" altLang="en-US" sz="3200" baseline="-25000" smtClean="0"/>
              <a:t>3</a:t>
            </a:r>
            <a:r>
              <a:rPr lang="en-US" altLang="en-US" sz="3200" smtClean="0"/>
              <a:t>PO</a:t>
            </a:r>
            <a:r>
              <a:rPr lang="en-US" altLang="en-US" sz="3200" baseline="-25000" smtClean="0"/>
              <a:t>3</a:t>
            </a:r>
            <a:r>
              <a:rPr lang="en-US" altLang="en-US" sz="3200" smtClean="0"/>
              <a:t>		</a:t>
            </a:r>
          </a:p>
          <a:p>
            <a:pPr eaLnBrk="1" hangingPunct="1"/>
            <a:r>
              <a:rPr lang="en-US" altLang="en-US" sz="3200" smtClean="0"/>
              <a:t>Mg</a:t>
            </a:r>
            <a:r>
              <a:rPr lang="en-US" altLang="en-US" sz="3200" baseline="-25000" smtClean="0"/>
              <a:t>3</a:t>
            </a:r>
            <a:r>
              <a:rPr lang="en-US" altLang="en-US" sz="3200" smtClean="0"/>
              <a:t>(BO</a:t>
            </a:r>
            <a:r>
              <a:rPr lang="en-US" altLang="en-US" sz="3200" baseline="-25000" smtClean="0"/>
              <a:t>3</a:t>
            </a:r>
            <a:r>
              <a:rPr lang="en-US" altLang="en-US" sz="3200" smtClean="0"/>
              <a:t>)</a:t>
            </a:r>
            <a:r>
              <a:rPr lang="en-US" altLang="en-US" sz="3200" baseline="-25000" smtClean="0"/>
              <a:t>2</a:t>
            </a:r>
            <a:r>
              <a:rPr lang="en-US" altLang="en-US" sz="3200" smtClean="0"/>
              <a:t>	</a:t>
            </a:r>
          </a:p>
          <a:p>
            <a:pPr eaLnBrk="1" hangingPunct="1"/>
            <a:r>
              <a:rPr lang="en-US" altLang="en-US" sz="3200" smtClean="0"/>
              <a:t>Al(ClO</a:t>
            </a:r>
            <a:r>
              <a:rPr lang="en-US" altLang="en-US" sz="3200" baseline="-25000" smtClean="0"/>
              <a:t>2</a:t>
            </a:r>
            <a:r>
              <a:rPr lang="en-US" altLang="en-US" sz="3200" smtClean="0"/>
              <a:t>)</a:t>
            </a:r>
            <a:r>
              <a:rPr lang="en-US" altLang="en-US" sz="3200" baseline="-25000" smtClean="0"/>
              <a:t>3</a:t>
            </a:r>
            <a:r>
              <a:rPr lang="en-US" altLang="en-US" sz="3200" smtClean="0"/>
              <a:t>	</a:t>
            </a:r>
          </a:p>
          <a:p>
            <a:pPr eaLnBrk="1" hangingPunct="1"/>
            <a:r>
              <a:rPr lang="en-US" altLang="en-US" sz="3200" smtClean="0"/>
              <a:t>Al(IO</a:t>
            </a:r>
            <a:r>
              <a:rPr lang="en-US" altLang="en-US" sz="3200" baseline="-25000" smtClean="0"/>
              <a:t>3</a:t>
            </a:r>
            <a:r>
              <a:rPr lang="en-US" altLang="en-US" sz="3200" smtClean="0"/>
              <a:t>)</a:t>
            </a:r>
            <a:r>
              <a:rPr lang="en-US" altLang="en-US" sz="3200" baseline="-25000" smtClean="0"/>
              <a:t>3</a:t>
            </a:r>
            <a:r>
              <a:rPr lang="en-US" altLang="en-US" sz="3200" smtClean="0"/>
              <a:t>		</a:t>
            </a:r>
          </a:p>
        </p:txBody>
      </p:sp>
      <p:sp>
        <p:nvSpPr>
          <p:cNvPr id="70662" name="Rectangle 6"/>
          <p:cNvSpPr>
            <a:spLocks noGrp="1" noChangeArrowheads="1"/>
          </p:cNvSpPr>
          <p:nvPr>
            <p:ph type="body" sz="half" idx="2"/>
          </p:nvPr>
        </p:nvSpPr>
        <p:spPr>
          <a:xfrm>
            <a:off x="4038600" y="1981200"/>
            <a:ext cx="4419600" cy="4114800"/>
          </a:xfrm>
        </p:spPr>
        <p:txBody>
          <a:bodyPr/>
          <a:lstStyle/>
          <a:p>
            <a:pPr eaLnBrk="1" hangingPunct="1"/>
            <a:r>
              <a:rPr lang="en-US" altLang="en-US" sz="3200" smtClean="0"/>
              <a:t>potassium phosphite </a:t>
            </a:r>
          </a:p>
          <a:p>
            <a:pPr eaLnBrk="1" hangingPunct="1"/>
            <a:r>
              <a:rPr lang="en-US" altLang="en-US" sz="3200" smtClean="0"/>
              <a:t>magnesium borate </a:t>
            </a:r>
          </a:p>
          <a:p>
            <a:pPr eaLnBrk="1" hangingPunct="1"/>
            <a:r>
              <a:rPr lang="en-US" altLang="en-US" sz="3200" smtClean="0"/>
              <a:t>aluminum chlorite</a:t>
            </a:r>
          </a:p>
          <a:p>
            <a:pPr eaLnBrk="1" hangingPunct="1"/>
            <a:r>
              <a:rPr lang="en-US" altLang="en-US" sz="3200" smtClean="0"/>
              <a:t>aluminum iodate</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6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662">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62">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662">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6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p:bldP spid="7066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Hypo -- ites and per -- ates</a:t>
            </a:r>
          </a:p>
        </p:txBody>
      </p:sp>
      <p:sp>
        <p:nvSpPr>
          <p:cNvPr id="46083" name="Rectangle 3"/>
          <p:cNvSpPr>
            <a:spLocks noGrp="1" noChangeArrowheads="1"/>
          </p:cNvSpPr>
          <p:nvPr>
            <p:ph type="body" idx="1"/>
          </p:nvPr>
        </p:nvSpPr>
        <p:spPr>
          <a:xfrm>
            <a:off x="685800" y="1981200"/>
            <a:ext cx="7772400" cy="4495800"/>
          </a:xfrm>
        </p:spPr>
        <p:txBody>
          <a:bodyPr/>
          <a:lstStyle/>
          <a:p>
            <a:pPr eaLnBrk="1" hangingPunct="1">
              <a:lnSpc>
                <a:spcPct val="80000"/>
              </a:lnSpc>
            </a:pPr>
            <a:r>
              <a:rPr lang="en-US" altLang="en-US" sz="2800" smtClean="0"/>
              <a:t>Hypo -- ite = ite - 1 oxygen</a:t>
            </a:r>
          </a:p>
          <a:p>
            <a:pPr eaLnBrk="1" hangingPunct="1">
              <a:lnSpc>
                <a:spcPct val="80000"/>
              </a:lnSpc>
            </a:pPr>
            <a:r>
              <a:rPr lang="en-US" altLang="en-US" sz="2800" smtClean="0"/>
              <a:t>Per -- ate  =  ate + 1 oxygen</a:t>
            </a:r>
          </a:p>
          <a:p>
            <a:pPr eaLnBrk="1" hangingPunct="1">
              <a:lnSpc>
                <a:spcPct val="80000"/>
              </a:lnSpc>
            </a:pPr>
            <a:endParaRPr lang="en-US" altLang="en-US" sz="2800" smtClean="0"/>
          </a:p>
          <a:p>
            <a:pPr eaLnBrk="1" hangingPunct="1">
              <a:lnSpc>
                <a:spcPct val="80000"/>
              </a:lnSpc>
            </a:pPr>
            <a:r>
              <a:rPr lang="en-US" altLang="en-US" sz="2800" smtClean="0"/>
              <a:t>These exist only for the halogens.</a:t>
            </a:r>
          </a:p>
          <a:p>
            <a:pPr eaLnBrk="1" hangingPunct="1">
              <a:lnSpc>
                <a:spcPct val="80000"/>
              </a:lnSpc>
            </a:pPr>
            <a:r>
              <a:rPr lang="en-US" altLang="en-US" sz="2800" smtClean="0"/>
              <a:t>perchlorate		ClO</a:t>
            </a:r>
            <a:r>
              <a:rPr lang="en-US" altLang="en-US" sz="2800" baseline="-25000" smtClean="0"/>
              <a:t>4</a:t>
            </a:r>
            <a:r>
              <a:rPr lang="en-US" altLang="en-US" sz="2800" baseline="30000" smtClean="0"/>
              <a:t>-1</a:t>
            </a:r>
          </a:p>
          <a:p>
            <a:pPr eaLnBrk="1" hangingPunct="1">
              <a:lnSpc>
                <a:spcPct val="80000"/>
              </a:lnSpc>
            </a:pPr>
            <a:r>
              <a:rPr lang="en-US" altLang="en-US" sz="2800" smtClean="0"/>
              <a:t>chlorate			ClO</a:t>
            </a:r>
            <a:r>
              <a:rPr lang="en-US" altLang="en-US" sz="2800" baseline="-25000" smtClean="0"/>
              <a:t>3</a:t>
            </a:r>
            <a:r>
              <a:rPr lang="en-US" altLang="en-US" sz="2800" baseline="30000" smtClean="0"/>
              <a:t>-1</a:t>
            </a:r>
          </a:p>
          <a:p>
            <a:pPr eaLnBrk="1" hangingPunct="1">
              <a:lnSpc>
                <a:spcPct val="80000"/>
              </a:lnSpc>
            </a:pPr>
            <a:r>
              <a:rPr lang="en-US" altLang="en-US" sz="2800" smtClean="0"/>
              <a:t>chlorite			ClO</a:t>
            </a:r>
            <a:r>
              <a:rPr lang="en-US" altLang="en-US" sz="2800" baseline="-25000" smtClean="0"/>
              <a:t>2</a:t>
            </a:r>
            <a:r>
              <a:rPr lang="en-US" altLang="en-US" sz="2800" baseline="30000" smtClean="0"/>
              <a:t>-1</a:t>
            </a:r>
          </a:p>
          <a:p>
            <a:pPr eaLnBrk="1" hangingPunct="1">
              <a:lnSpc>
                <a:spcPct val="80000"/>
              </a:lnSpc>
            </a:pPr>
            <a:r>
              <a:rPr lang="en-US" altLang="en-US" sz="2800" smtClean="0"/>
              <a:t>hypochlorite		ClO</a:t>
            </a:r>
            <a:r>
              <a:rPr lang="en-US" altLang="en-US" sz="2800" baseline="30000" smtClean="0"/>
              <a:t>-1</a:t>
            </a:r>
          </a:p>
          <a:p>
            <a:pPr eaLnBrk="1" hangingPunct="1">
              <a:lnSpc>
                <a:spcPct val="80000"/>
              </a:lnSpc>
            </a:pPr>
            <a:endParaRPr lang="en-US" altLang="en-US" sz="2800" smtClean="0"/>
          </a:p>
          <a:p>
            <a:pPr eaLnBrk="1" hangingPunct="1">
              <a:lnSpc>
                <a:spcPct val="80000"/>
              </a:lnSpc>
            </a:pPr>
            <a:r>
              <a:rPr lang="en-US" altLang="en-US" sz="2800" smtClean="0"/>
              <a:t>Same pattern for bromine and iodine.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endParaRPr lang="en-US" altLang="en-US" smtClean="0"/>
          </a:p>
        </p:txBody>
      </p:sp>
      <p:sp>
        <p:nvSpPr>
          <p:cNvPr id="47107" name="Rectangle 5"/>
          <p:cNvSpPr>
            <a:spLocks noGrp="1" noChangeArrowheads="1"/>
          </p:cNvSpPr>
          <p:nvPr>
            <p:ph type="body" sz="half" idx="1"/>
          </p:nvPr>
        </p:nvSpPr>
        <p:spPr/>
        <p:txBody>
          <a:bodyPr/>
          <a:lstStyle/>
          <a:p>
            <a:pPr eaLnBrk="1" hangingPunct="1"/>
            <a:r>
              <a:rPr lang="en-US" altLang="en-US" sz="3200" smtClean="0"/>
              <a:t>NaBrO		</a:t>
            </a:r>
          </a:p>
          <a:p>
            <a:pPr eaLnBrk="1" hangingPunct="1"/>
            <a:r>
              <a:rPr lang="en-US" altLang="en-US" sz="3200" smtClean="0"/>
              <a:t>Mg(NO</a:t>
            </a:r>
            <a:r>
              <a:rPr lang="en-US" altLang="en-US" sz="3200" baseline="-25000" smtClean="0"/>
              <a:t>3</a:t>
            </a:r>
            <a:r>
              <a:rPr lang="en-US" altLang="en-US" sz="3200" smtClean="0"/>
              <a:t>)</a:t>
            </a:r>
            <a:r>
              <a:rPr lang="en-US" altLang="en-US" sz="3200" baseline="-25000" smtClean="0"/>
              <a:t>2</a:t>
            </a:r>
            <a:r>
              <a:rPr lang="en-US" altLang="en-US" sz="3200" smtClean="0"/>
              <a:t>	</a:t>
            </a:r>
          </a:p>
          <a:p>
            <a:pPr eaLnBrk="1" hangingPunct="1"/>
            <a:r>
              <a:rPr lang="en-US" altLang="en-US" sz="3200" smtClean="0"/>
              <a:t>Na</a:t>
            </a:r>
            <a:r>
              <a:rPr lang="en-US" altLang="en-US" sz="3200" baseline="-25000" smtClean="0"/>
              <a:t>2</a:t>
            </a:r>
            <a:r>
              <a:rPr lang="en-US" altLang="en-US" sz="3200" smtClean="0"/>
              <a:t>SO</a:t>
            </a:r>
            <a:r>
              <a:rPr lang="en-US" altLang="en-US" sz="3200" baseline="-25000" smtClean="0"/>
              <a:t>3</a:t>
            </a:r>
          </a:p>
          <a:p>
            <a:pPr eaLnBrk="1" hangingPunct="1"/>
            <a:r>
              <a:rPr lang="en-US" altLang="en-US" sz="3200" smtClean="0"/>
              <a:t>LiIO</a:t>
            </a:r>
            <a:r>
              <a:rPr lang="en-US" altLang="en-US" sz="3200" baseline="-25000" smtClean="0"/>
              <a:t>4</a:t>
            </a:r>
          </a:p>
          <a:p>
            <a:pPr eaLnBrk="1" hangingPunct="1"/>
            <a:r>
              <a:rPr lang="en-US" altLang="en-US" sz="3200" smtClean="0"/>
              <a:t>Mg(ClO</a:t>
            </a:r>
            <a:r>
              <a:rPr lang="en-US" altLang="en-US" sz="3200" baseline="-25000" smtClean="0"/>
              <a:t>3</a:t>
            </a:r>
            <a:r>
              <a:rPr lang="en-US" altLang="en-US" sz="3200" smtClean="0"/>
              <a:t>)</a:t>
            </a:r>
            <a:r>
              <a:rPr lang="en-US" altLang="en-US" sz="3200" baseline="-25000" smtClean="0"/>
              <a:t>2</a:t>
            </a:r>
            <a:r>
              <a:rPr lang="en-US" altLang="en-US" smtClean="0"/>
              <a:t>			</a:t>
            </a:r>
          </a:p>
        </p:txBody>
      </p:sp>
      <p:sp>
        <p:nvSpPr>
          <p:cNvPr id="75782" name="Rectangle 6"/>
          <p:cNvSpPr>
            <a:spLocks noGrp="1" noChangeArrowheads="1"/>
          </p:cNvSpPr>
          <p:nvPr>
            <p:ph type="body" sz="half" idx="2"/>
          </p:nvPr>
        </p:nvSpPr>
        <p:spPr>
          <a:xfrm>
            <a:off x="3962400" y="1981200"/>
            <a:ext cx="4495800" cy="4114800"/>
          </a:xfrm>
        </p:spPr>
        <p:txBody>
          <a:bodyPr/>
          <a:lstStyle/>
          <a:p>
            <a:pPr eaLnBrk="1" hangingPunct="1"/>
            <a:r>
              <a:rPr lang="en-US" altLang="en-US" sz="3200" smtClean="0"/>
              <a:t>sodium hypobromite </a:t>
            </a:r>
          </a:p>
          <a:p>
            <a:pPr eaLnBrk="1" hangingPunct="1"/>
            <a:r>
              <a:rPr lang="en-US" altLang="en-US" sz="3200" smtClean="0"/>
              <a:t>Magnesium nitrate</a:t>
            </a:r>
          </a:p>
          <a:p>
            <a:pPr eaLnBrk="1" hangingPunct="1"/>
            <a:r>
              <a:rPr lang="en-US" altLang="en-US" sz="3200" smtClean="0"/>
              <a:t>sodium sulfite</a:t>
            </a:r>
          </a:p>
          <a:p>
            <a:pPr eaLnBrk="1" hangingPunct="1"/>
            <a:r>
              <a:rPr lang="en-US" altLang="en-US" sz="3200" smtClean="0"/>
              <a:t>lithium periodate</a:t>
            </a:r>
          </a:p>
          <a:p>
            <a:pPr eaLnBrk="1" hangingPunct="1"/>
            <a:r>
              <a:rPr lang="en-US" altLang="en-US" sz="3200" smtClean="0"/>
              <a:t>magnesium chlorate</a:t>
            </a:r>
          </a:p>
          <a:p>
            <a:pPr eaLnBrk="1" hangingPunct="1"/>
            <a:endParaRPr lang="en-US" altLang="en-US" sz="3200"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57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altLang="en-US" smtClean="0"/>
              <a:t>Formula to name</a:t>
            </a:r>
          </a:p>
        </p:txBody>
      </p:sp>
      <p:sp>
        <p:nvSpPr>
          <p:cNvPr id="48131" name="Rectangle 5"/>
          <p:cNvSpPr>
            <a:spLocks noGrp="1" noChangeArrowheads="1"/>
          </p:cNvSpPr>
          <p:nvPr>
            <p:ph type="body" sz="half" idx="1"/>
          </p:nvPr>
        </p:nvSpPr>
        <p:spPr>
          <a:xfrm>
            <a:off x="685800" y="1981200"/>
            <a:ext cx="4800600" cy="4114800"/>
          </a:xfrm>
        </p:spPr>
        <p:txBody>
          <a:bodyPr/>
          <a:lstStyle/>
          <a:p>
            <a:pPr eaLnBrk="1" hangingPunct="1"/>
            <a:r>
              <a:rPr lang="en-US" altLang="en-US" sz="3200" smtClean="0"/>
              <a:t>aluminum perbromate</a:t>
            </a:r>
          </a:p>
          <a:p>
            <a:pPr eaLnBrk="1" hangingPunct="1"/>
            <a:r>
              <a:rPr lang="en-US" altLang="en-US" sz="3200" smtClean="0"/>
              <a:t>calcium hypoiodite</a:t>
            </a:r>
          </a:p>
          <a:p>
            <a:pPr eaLnBrk="1" hangingPunct="1"/>
            <a:r>
              <a:rPr lang="en-US" altLang="en-US" sz="3200" smtClean="0"/>
              <a:t>potassium nitrite	</a:t>
            </a:r>
          </a:p>
          <a:p>
            <a:pPr eaLnBrk="1" hangingPunct="1"/>
            <a:r>
              <a:rPr lang="en-US" altLang="en-US" sz="3200" smtClean="0"/>
              <a:t>strontium hypochlorite</a:t>
            </a:r>
            <a:r>
              <a:rPr lang="en-US" altLang="en-US" smtClean="0"/>
              <a:t>		</a:t>
            </a:r>
          </a:p>
        </p:txBody>
      </p:sp>
      <p:sp>
        <p:nvSpPr>
          <p:cNvPr id="77830" name="Rectangle 6"/>
          <p:cNvSpPr>
            <a:spLocks noGrp="1" noChangeArrowheads="1"/>
          </p:cNvSpPr>
          <p:nvPr>
            <p:ph type="body" sz="half" idx="2"/>
          </p:nvPr>
        </p:nvSpPr>
        <p:spPr>
          <a:xfrm>
            <a:off x="5562600" y="1981200"/>
            <a:ext cx="2895600" cy="4114800"/>
          </a:xfrm>
        </p:spPr>
        <p:txBody>
          <a:bodyPr/>
          <a:lstStyle/>
          <a:p>
            <a:pPr eaLnBrk="1" hangingPunct="1"/>
            <a:r>
              <a:rPr lang="en-US" altLang="en-US" sz="3200" smtClean="0"/>
              <a:t>Al(BrO</a:t>
            </a:r>
            <a:r>
              <a:rPr lang="en-US" altLang="en-US" sz="3200" baseline="-25000" smtClean="0"/>
              <a:t>4</a:t>
            </a:r>
            <a:r>
              <a:rPr lang="en-US" altLang="en-US" sz="3200" smtClean="0"/>
              <a:t>)</a:t>
            </a:r>
            <a:r>
              <a:rPr lang="en-US" altLang="en-US" sz="3200" baseline="-25000" smtClean="0"/>
              <a:t>3</a:t>
            </a:r>
            <a:r>
              <a:rPr lang="en-US" altLang="en-US" sz="3200" smtClean="0"/>
              <a:t> </a:t>
            </a:r>
          </a:p>
          <a:p>
            <a:pPr eaLnBrk="1" hangingPunct="1"/>
            <a:r>
              <a:rPr lang="en-US" altLang="en-US" sz="3200" smtClean="0"/>
              <a:t>Ca(IO)</a:t>
            </a:r>
            <a:r>
              <a:rPr lang="en-US" altLang="en-US" sz="3200" baseline="-25000" smtClean="0"/>
              <a:t>2</a:t>
            </a:r>
            <a:r>
              <a:rPr lang="en-US" altLang="en-US" sz="3200" smtClean="0"/>
              <a:t> </a:t>
            </a:r>
          </a:p>
          <a:p>
            <a:pPr eaLnBrk="1" hangingPunct="1"/>
            <a:r>
              <a:rPr lang="en-US" altLang="en-US" sz="3200" smtClean="0"/>
              <a:t>KNO</a:t>
            </a:r>
            <a:r>
              <a:rPr lang="en-US" altLang="en-US" sz="3200" baseline="-25000" smtClean="0"/>
              <a:t>2</a:t>
            </a:r>
            <a:r>
              <a:rPr lang="en-US" altLang="en-US" sz="3200" smtClean="0"/>
              <a:t> </a:t>
            </a:r>
          </a:p>
          <a:p>
            <a:pPr eaLnBrk="1" hangingPunct="1"/>
            <a:r>
              <a:rPr lang="en-US" altLang="en-US" sz="3200" smtClean="0"/>
              <a:t>Sr(ClO)</a:t>
            </a:r>
            <a:r>
              <a:rPr lang="en-US" altLang="en-US" sz="3200" baseline="-25000" smtClean="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8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Formula to Name</a:t>
            </a:r>
          </a:p>
        </p:txBody>
      </p:sp>
      <p:sp>
        <p:nvSpPr>
          <p:cNvPr id="79875" name="Rectangle 3"/>
          <p:cNvSpPr>
            <a:spLocks noGrp="1" noChangeArrowheads="1"/>
          </p:cNvSpPr>
          <p:nvPr>
            <p:ph type="body" sz="half" idx="1"/>
          </p:nvPr>
        </p:nvSpPr>
        <p:spPr/>
        <p:txBody>
          <a:bodyPr/>
          <a:lstStyle/>
          <a:p>
            <a:pPr eaLnBrk="1" hangingPunct="1"/>
            <a:r>
              <a:rPr lang="en-US" altLang="en-US" sz="3200" smtClean="0"/>
              <a:t>Mn(NO</a:t>
            </a:r>
            <a:r>
              <a:rPr lang="en-US" altLang="en-US" sz="3200" baseline="-25000" smtClean="0"/>
              <a:t>2</a:t>
            </a:r>
            <a:r>
              <a:rPr lang="en-US" altLang="en-US" sz="3200" smtClean="0"/>
              <a:t>)</a:t>
            </a:r>
            <a:r>
              <a:rPr lang="en-US" altLang="en-US" sz="3200" baseline="-25000" smtClean="0"/>
              <a:t>3</a:t>
            </a:r>
            <a:r>
              <a:rPr lang="en-US" altLang="en-US" sz="3200" smtClean="0"/>
              <a:t>	</a:t>
            </a:r>
          </a:p>
          <a:p>
            <a:pPr eaLnBrk="1" hangingPunct="1"/>
            <a:r>
              <a:rPr lang="en-US" altLang="en-US" sz="3200" smtClean="0"/>
              <a:t>Cu</a:t>
            </a:r>
            <a:r>
              <a:rPr lang="en-US" altLang="en-US" sz="3200" baseline="-25000" smtClean="0"/>
              <a:t>2</a:t>
            </a:r>
            <a:r>
              <a:rPr lang="en-US" altLang="en-US" sz="3200" smtClean="0"/>
              <a:t>O</a:t>
            </a:r>
          </a:p>
          <a:p>
            <a:pPr eaLnBrk="1" hangingPunct="1">
              <a:buFontTx/>
              <a:buNone/>
            </a:pPr>
            <a:r>
              <a:rPr lang="en-US" altLang="en-US" sz="3200" smtClean="0"/>
              <a:t>	</a:t>
            </a:r>
          </a:p>
          <a:p>
            <a:pPr eaLnBrk="1" hangingPunct="1"/>
            <a:r>
              <a:rPr lang="en-US" altLang="en-US" sz="3200" smtClean="0"/>
              <a:t>AlPO</a:t>
            </a:r>
            <a:r>
              <a:rPr lang="en-US" altLang="en-US" sz="3200" baseline="-25000" smtClean="0"/>
              <a:t>4</a:t>
            </a:r>
          </a:p>
          <a:p>
            <a:pPr eaLnBrk="1" hangingPunct="1"/>
            <a:r>
              <a:rPr lang="en-US" altLang="en-US" sz="3200" smtClean="0"/>
              <a:t>V(BrO)</a:t>
            </a:r>
            <a:r>
              <a:rPr lang="en-US" altLang="en-US" sz="3200" baseline="-25000" smtClean="0"/>
              <a:t>5</a:t>
            </a:r>
          </a:p>
          <a:p>
            <a:pPr eaLnBrk="1" hangingPunct="1"/>
            <a:r>
              <a:rPr lang="en-US" altLang="en-US" sz="3200" smtClean="0"/>
              <a:t>Fe</a:t>
            </a:r>
            <a:r>
              <a:rPr lang="en-US" altLang="en-US" sz="3200" baseline="-25000" smtClean="0"/>
              <a:t>2</a:t>
            </a:r>
            <a:r>
              <a:rPr lang="en-US" altLang="en-US" sz="3200" smtClean="0"/>
              <a:t>(CO</a:t>
            </a:r>
            <a:r>
              <a:rPr lang="en-US" altLang="en-US" sz="3200" baseline="-25000" smtClean="0"/>
              <a:t>3</a:t>
            </a:r>
            <a:r>
              <a:rPr lang="en-US" altLang="en-US" sz="3200" smtClean="0"/>
              <a:t>)</a:t>
            </a:r>
            <a:r>
              <a:rPr lang="en-US" altLang="en-US" sz="3200" baseline="-25000" smtClean="0"/>
              <a:t>3</a:t>
            </a:r>
            <a:r>
              <a:rPr lang="en-US" altLang="en-US" smtClean="0"/>
              <a:t>			</a:t>
            </a:r>
          </a:p>
        </p:txBody>
      </p:sp>
      <p:sp>
        <p:nvSpPr>
          <p:cNvPr id="79876" name="Rectangle 4"/>
          <p:cNvSpPr>
            <a:spLocks noGrp="1" noChangeArrowheads="1"/>
          </p:cNvSpPr>
          <p:nvPr>
            <p:ph type="body" sz="half" idx="2"/>
          </p:nvPr>
        </p:nvSpPr>
        <p:spPr>
          <a:xfrm>
            <a:off x="3352800" y="1981200"/>
            <a:ext cx="5105400" cy="4114800"/>
          </a:xfrm>
        </p:spPr>
        <p:txBody>
          <a:bodyPr/>
          <a:lstStyle/>
          <a:p>
            <a:pPr eaLnBrk="1" hangingPunct="1"/>
            <a:r>
              <a:rPr lang="en-US" altLang="en-US" sz="3200" smtClean="0"/>
              <a:t>Manganese(III) nitrite </a:t>
            </a:r>
          </a:p>
          <a:p>
            <a:pPr eaLnBrk="1" hangingPunct="1"/>
            <a:r>
              <a:rPr lang="en-US" altLang="en-US" sz="3200" smtClean="0"/>
              <a:t>Copper(I) oxide </a:t>
            </a:r>
          </a:p>
          <a:p>
            <a:pPr eaLnBrk="1" hangingPunct="1">
              <a:buFontTx/>
              <a:buNone/>
            </a:pPr>
            <a:r>
              <a:rPr lang="en-US" altLang="en-US" sz="3200" smtClean="0"/>
              <a:t>     or cuprous oxide</a:t>
            </a:r>
          </a:p>
          <a:p>
            <a:pPr eaLnBrk="1" hangingPunct="1"/>
            <a:r>
              <a:rPr lang="en-US" altLang="en-US" sz="3200" smtClean="0"/>
              <a:t>Aluminum phosphate</a:t>
            </a:r>
          </a:p>
          <a:p>
            <a:pPr eaLnBrk="1" hangingPunct="1"/>
            <a:r>
              <a:rPr lang="en-US" altLang="en-US" sz="3200" smtClean="0"/>
              <a:t>Vanadium(V) hypobromite</a:t>
            </a:r>
          </a:p>
          <a:p>
            <a:pPr eaLnBrk="1" hangingPunct="1"/>
            <a:r>
              <a:rPr lang="en-US" altLang="en-US" sz="3200" smtClean="0"/>
              <a:t>Iron(III) carbonate </a:t>
            </a:r>
          </a:p>
          <a:p>
            <a:pPr eaLnBrk="1" hangingPunct="1">
              <a:buFontTx/>
              <a:buNone/>
            </a:pPr>
            <a:r>
              <a:rPr lang="en-US" altLang="en-US" sz="3200" smtClean="0"/>
              <a:t>     or ferric carbonate</a:t>
            </a:r>
          </a:p>
          <a:p>
            <a:pPr eaLnBrk="1" hangingPunct="1"/>
            <a:endParaRPr lang="en-US" altLang="en-US" sz="3200"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9876">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987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876">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9876">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9876">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987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8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Name to Formula</a:t>
            </a:r>
          </a:p>
        </p:txBody>
      </p:sp>
      <p:sp>
        <p:nvSpPr>
          <p:cNvPr id="80899" name="Rectangle 3"/>
          <p:cNvSpPr>
            <a:spLocks noGrp="1" noChangeArrowheads="1"/>
          </p:cNvSpPr>
          <p:nvPr>
            <p:ph type="body" sz="half" idx="1"/>
          </p:nvPr>
        </p:nvSpPr>
        <p:spPr>
          <a:xfrm>
            <a:off x="685800" y="1981200"/>
            <a:ext cx="4191000" cy="4114800"/>
          </a:xfrm>
        </p:spPr>
        <p:txBody>
          <a:bodyPr/>
          <a:lstStyle/>
          <a:p>
            <a:pPr eaLnBrk="1" hangingPunct="1"/>
            <a:r>
              <a:rPr lang="en-US" altLang="en-US" sz="3200" smtClean="0"/>
              <a:t>Stannic sulfate	</a:t>
            </a:r>
          </a:p>
          <a:p>
            <a:pPr eaLnBrk="1" hangingPunct="1"/>
            <a:r>
              <a:rPr lang="en-US" altLang="en-US" sz="3200" smtClean="0"/>
              <a:t>Titanium(II) arsenate</a:t>
            </a:r>
          </a:p>
          <a:p>
            <a:pPr eaLnBrk="1" hangingPunct="1"/>
            <a:r>
              <a:rPr lang="en-US" altLang="en-US" sz="3200" smtClean="0"/>
              <a:t>Mercury(I) chloride</a:t>
            </a:r>
            <a:endParaRPr lang="en-US" altLang="en-US" sz="3200" baseline="-25000" smtClean="0"/>
          </a:p>
          <a:p>
            <a:pPr eaLnBrk="1" hangingPunct="1"/>
            <a:r>
              <a:rPr lang="en-US" altLang="en-US" sz="3200" smtClean="0"/>
              <a:t>Copper(II) phosphate</a:t>
            </a:r>
            <a:endParaRPr lang="en-US" altLang="en-US" sz="3200" baseline="-25000" smtClean="0"/>
          </a:p>
          <a:p>
            <a:pPr eaLnBrk="1" hangingPunct="1"/>
            <a:r>
              <a:rPr lang="en-US" altLang="en-US" sz="3200" smtClean="0"/>
              <a:t>Ferrous sulfide</a:t>
            </a:r>
            <a:r>
              <a:rPr lang="en-US" altLang="en-US" smtClean="0"/>
              <a:t>			</a:t>
            </a:r>
          </a:p>
        </p:txBody>
      </p:sp>
      <p:sp>
        <p:nvSpPr>
          <p:cNvPr id="80900" name="Rectangle 4"/>
          <p:cNvSpPr>
            <a:spLocks noGrp="1" noChangeArrowheads="1"/>
          </p:cNvSpPr>
          <p:nvPr>
            <p:ph type="body" sz="half" idx="2"/>
          </p:nvPr>
        </p:nvSpPr>
        <p:spPr>
          <a:xfrm>
            <a:off x="4876800" y="1981200"/>
            <a:ext cx="3581400" cy="4114800"/>
          </a:xfrm>
        </p:spPr>
        <p:txBody>
          <a:bodyPr/>
          <a:lstStyle/>
          <a:p>
            <a:pPr eaLnBrk="1" hangingPunct="1"/>
            <a:r>
              <a:rPr lang="en-US" altLang="en-US" sz="3200" smtClean="0"/>
              <a:t>Sn(SO</a:t>
            </a:r>
            <a:r>
              <a:rPr lang="en-US" altLang="en-US" sz="3200" baseline="-25000" smtClean="0"/>
              <a:t>4</a:t>
            </a:r>
            <a:r>
              <a:rPr lang="en-US" altLang="en-US" sz="3200" smtClean="0"/>
              <a:t>)</a:t>
            </a:r>
            <a:r>
              <a:rPr lang="en-US" altLang="en-US" sz="3200" baseline="-25000" smtClean="0"/>
              <a:t>2</a:t>
            </a:r>
            <a:r>
              <a:rPr lang="en-US" altLang="en-US" sz="3200" smtClean="0"/>
              <a:t> </a:t>
            </a:r>
          </a:p>
          <a:p>
            <a:pPr eaLnBrk="1" hangingPunct="1"/>
            <a:r>
              <a:rPr lang="en-US" altLang="en-US" sz="3200" smtClean="0"/>
              <a:t>Ti</a:t>
            </a:r>
            <a:r>
              <a:rPr lang="en-US" altLang="en-US" sz="3200" baseline="-25000" smtClean="0"/>
              <a:t>3</a:t>
            </a:r>
            <a:r>
              <a:rPr lang="en-US" altLang="en-US" sz="3200" smtClean="0"/>
              <a:t>(AsO</a:t>
            </a:r>
            <a:r>
              <a:rPr lang="en-US" altLang="en-US" sz="3200" baseline="-25000" smtClean="0"/>
              <a:t>4</a:t>
            </a:r>
            <a:r>
              <a:rPr lang="en-US" altLang="en-US" sz="3200" smtClean="0"/>
              <a:t>)</a:t>
            </a:r>
            <a:r>
              <a:rPr lang="en-US" altLang="en-US" sz="3200" baseline="-25000" smtClean="0"/>
              <a:t>2</a:t>
            </a:r>
          </a:p>
          <a:p>
            <a:pPr eaLnBrk="1" hangingPunct="1"/>
            <a:r>
              <a:rPr lang="en-US" altLang="en-US" sz="3200" smtClean="0"/>
              <a:t>Hg</a:t>
            </a:r>
            <a:r>
              <a:rPr lang="en-US" altLang="en-US" sz="3200" baseline="-25000" smtClean="0"/>
              <a:t>2</a:t>
            </a:r>
            <a:r>
              <a:rPr lang="en-US" altLang="en-US" sz="3200" smtClean="0"/>
              <a:t>Cl</a:t>
            </a:r>
            <a:r>
              <a:rPr lang="en-US" altLang="en-US" sz="3200" baseline="-25000" smtClean="0"/>
              <a:t>2</a:t>
            </a:r>
          </a:p>
          <a:p>
            <a:pPr eaLnBrk="1" hangingPunct="1"/>
            <a:r>
              <a:rPr lang="en-US" altLang="en-US" sz="3200" smtClean="0"/>
              <a:t>Cu</a:t>
            </a:r>
            <a:r>
              <a:rPr lang="en-US" altLang="en-US" sz="3200" baseline="-25000" smtClean="0"/>
              <a:t>3</a:t>
            </a:r>
            <a:r>
              <a:rPr lang="en-US" altLang="en-US" sz="3200" smtClean="0"/>
              <a:t>(PO</a:t>
            </a:r>
            <a:r>
              <a:rPr lang="en-US" altLang="en-US" sz="3200" baseline="-25000" smtClean="0"/>
              <a:t>4</a:t>
            </a:r>
            <a:r>
              <a:rPr lang="en-US" altLang="en-US" sz="3200" smtClean="0"/>
              <a:t>)</a:t>
            </a:r>
            <a:r>
              <a:rPr lang="en-US" altLang="en-US" sz="3200" baseline="-25000" smtClean="0"/>
              <a:t>2</a:t>
            </a:r>
          </a:p>
          <a:p>
            <a:pPr eaLnBrk="1" hangingPunct="1"/>
            <a:r>
              <a:rPr lang="en-US" altLang="en-US" sz="3200" smtClean="0"/>
              <a:t>FeS</a:t>
            </a:r>
          </a:p>
          <a:p>
            <a:pPr eaLnBrk="1" hangingPunct="1"/>
            <a:endParaRPr lang="en-US" alt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90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090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090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090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solidFill>
                  <a:srgbClr val="000099"/>
                </a:solidFill>
              </a:rPr>
              <a:t>Inorganic Nomenclature</a:t>
            </a:r>
            <a:endParaRPr lang="en-US" altLang="en-US" smtClean="0"/>
          </a:p>
        </p:txBody>
      </p:sp>
      <p:graphicFrame>
        <p:nvGraphicFramePr>
          <p:cNvPr id="6147" name="Object 3"/>
          <p:cNvGraphicFramePr>
            <a:graphicFrameLocks noGrp="1" noChangeAspect="1"/>
          </p:cNvGraphicFramePr>
          <p:nvPr>
            <p:ph type="body" idx="1"/>
          </p:nvPr>
        </p:nvGraphicFramePr>
        <p:xfrm>
          <a:off x="685800" y="2936875"/>
          <a:ext cx="7772400" cy="2203450"/>
        </p:xfrm>
        <a:graphic>
          <a:graphicData uri="http://schemas.openxmlformats.org/presentationml/2006/ole">
            <mc:AlternateContent xmlns:mc="http://schemas.openxmlformats.org/markup-compatibility/2006">
              <mc:Choice xmlns:v="urn:schemas-microsoft-com:vml" Requires="v">
                <p:oleObj spid="_x0000_s6149" name="MS Org Chart" r:id="rId3" imgW="3648410" imgH="1038464" progId="OrgPlusWOPX.4">
                  <p:embed/>
                </p:oleObj>
              </mc:Choice>
              <mc:Fallback>
                <p:oleObj name="MS Org Chart" r:id="rId3" imgW="3648410" imgH="1038464" progId="OrgPlusWOPX.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36875"/>
                        <a:ext cx="77724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Ions to Memorize</a:t>
            </a:r>
          </a:p>
        </p:txBody>
      </p:sp>
      <p:sp>
        <p:nvSpPr>
          <p:cNvPr id="51203" name="Rectangle 3"/>
          <p:cNvSpPr>
            <a:spLocks noGrp="1" noChangeArrowheads="1"/>
          </p:cNvSpPr>
          <p:nvPr>
            <p:ph type="body" sz="half" idx="1"/>
          </p:nvPr>
        </p:nvSpPr>
        <p:spPr>
          <a:xfrm>
            <a:off x="0" y="1981200"/>
            <a:ext cx="4419600" cy="4114800"/>
          </a:xfrm>
        </p:spPr>
        <p:txBody>
          <a:bodyPr/>
          <a:lstStyle/>
          <a:p>
            <a:pPr eaLnBrk="1" hangingPunct="1"/>
            <a:r>
              <a:rPr lang="en-US" altLang="en-US" smtClean="0">
                <a:solidFill>
                  <a:srgbClr val="0070C0"/>
                </a:solidFill>
              </a:rPr>
              <a:t>NH</a:t>
            </a:r>
            <a:r>
              <a:rPr lang="en-US" altLang="en-US" baseline="-25000" smtClean="0">
                <a:solidFill>
                  <a:srgbClr val="0070C0"/>
                </a:solidFill>
              </a:rPr>
              <a:t>4</a:t>
            </a:r>
            <a:r>
              <a:rPr lang="en-US" altLang="en-US" baseline="30000" smtClean="0">
                <a:solidFill>
                  <a:srgbClr val="0070C0"/>
                </a:solidFill>
              </a:rPr>
              <a:t>+1</a:t>
            </a:r>
            <a:r>
              <a:rPr lang="en-US" altLang="en-US" smtClean="0">
                <a:solidFill>
                  <a:srgbClr val="0070C0"/>
                </a:solidFill>
              </a:rPr>
              <a:t> ammonium ion</a:t>
            </a:r>
          </a:p>
          <a:p>
            <a:pPr eaLnBrk="1" hangingPunct="1"/>
            <a:r>
              <a:rPr lang="en-US" altLang="en-US" smtClean="0"/>
              <a:t>OCN</a:t>
            </a:r>
            <a:r>
              <a:rPr lang="en-US" altLang="en-US" baseline="30000" smtClean="0"/>
              <a:t>-1</a:t>
            </a:r>
            <a:r>
              <a:rPr lang="en-US" altLang="en-US" smtClean="0"/>
              <a:t> cyanate ion</a:t>
            </a:r>
          </a:p>
          <a:p>
            <a:pPr eaLnBrk="1" hangingPunct="1"/>
            <a:r>
              <a:rPr lang="en-US" altLang="en-US" smtClean="0">
                <a:solidFill>
                  <a:srgbClr val="0070C0"/>
                </a:solidFill>
              </a:rPr>
              <a:t>CrO</a:t>
            </a:r>
            <a:r>
              <a:rPr lang="en-US" altLang="en-US" baseline="-25000" smtClean="0">
                <a:solidFill>
                  <a:srgbClr val="0070C0"/>
                </a:solidFill>
              </a:rPr>
              <a:t>4</a:t>
            </a:r>
            <a:r>
              <a:rPr lang="en-US" altLang="en-US" baseline="30000" smtClean="0">
                <a:solidFill>
                  <a:srgbClr val="0070C0"/>
                </a:solidFill>
              </a:rPr>
              <a:t>-2</a:t>
            </a:r>
            <a:r>
              <a:rPr lang="en-US" altLang="en-US" smtClean="0">
                <a:solidFill>
                  <a:srgbClr val="0070C0"/>
                </a:solidFill>
              </a:rPr>
              <a:t> chromate ion</a:t>
            </a:r>
          </a:p>
          <a:p>
            <a:pPr eaLnBrk="1" hangingPunct="1"/>
            <a:r>
              <a:rPr lang="en-US" altLang="en-US" smtClean="0"/>
              <a:t>Cr</a:t>
            </a:r>
            <a:r>
              <a:rPr lang="en-US" altLang="en-US" baseline="-25000" smtClean="0"/>
              <a:t>2</a:t>
            </a:r>
            <a:r>
              <a:rPr lang="en-US" altLang="en-US" smtClean="0"/>
              <a:t>O</a:t>
            </a:r>
            <a:r>
              <a:rPr lang="en-US" altLang="en-US" baseline="-25000" smtClean="0"/>
              <a:t>7</a:t>
            </a:r>
            <a:r>
              <a:rPr lang="en-US" altLang="en-US" baseline="30000" smtClean="0"/>
              <a:t>-2</a:t>
            </a:r>
            <a:r>
              <a:rPr lang="en-US" altLang="en-US" smtClean="0"/>
              <a:t> dichromate ion</a:t>
            </a:r>
          </a:p>
          <a:p>
            <a:pPr eaLnBrk="1" hangingPunct="1"/>
            <a:r>
              <a:rPr lang="en-US" altLang="en-US" smtClean="0">
                <a:solidFill>
                  <a:srgbClr val="0070C0"/>
                </a:solidFill>
              </a:rPr>
              <a:t>MnO</a:t>
            </a:r>
            <a:r>
              <a:rPr lang="en-US" altLang="en-US" baseline="-25000" smtClean="0">
                <a:solidFill>
                  <a:srgbClr val="0070C0"/>
                </a:solidFill>
              </a:rPr>
              <a:t>4</a:t>
            </a:r>
            <a:r>
              <a:rPr lang="en-US" altLang="en-US" baseline="30000" smtClean="0">
                <a:solidFill>
                  <a:srgbClr val="0070C0"/>
                </a:solidFill>
              </a:rPr>
              <a:t>-1</a:t>
            </a:r>
            <a:r>
              <a:rPr lang="en-US" altLang="en-US" smtClean="0">
                <a:solidFill>
                  <a:srgbClr val="0070C0"/>
                </a:solidFill>
              </a:rPr>
              <a:t> permanganate ion</a:t>
            </a:r>
          </a:p>
          <a:p>
            <a:pPr eaLnBrk="1" hangingPunct="1"/>
            <a:endParaRPr lang="en-US" altLang="en-US" smtClean="0"/>
          </a:p>
        </p:txBody>
      </p:sp>
      <p:sp>
        <p:nvSpPr>
          <p:cNvPr id="51204" name="Rectangle 4"/>
          <p:cNvSpPr>
            <a:spLocks noGrp="1" noChangeArrowheads="1"/>
          </p:cNvSpPr>
          <p:nvPr>
            <p:ph type="body" sz="half" idx="2"/>
          </p:nvPr>
        </p:nvSpPr>
        <p:spPr>
          <a:xfrm>
            <a:off x="4343400" y="1981200"/>
            <a:ext cx="4114800" cy="4114800"/>
          </a:xfrm>
        </p:spPr>
        <p:txBody>
          <a:bodyPr/>
          <a:lstStyle/>
          <a:p>
            <a:pPr eaLnBrk="1" hangingPunct="1"/>
            <a:r>
              <a:rPr lang="en-US" altLang="en-US" smtClean="0"/>
              <a:t>CN</a:t>
            </a:r>
            <a:r>
              <a:rPr lang="en-US" altLang="en-US" baseline="30000" smtClean="0"/>
              <a:t>-1</a:t>
            </a:r>
            <a:r>
              <a:rPr lang="en-US" altLang="en-US" smtClean="0"/>
              <a:t>	cyanide ion</a:t>
            </a:r>
          </a:p>
          <a:p>
            <a:pPr eaLnBrk="1" hangingPunct="1"/>
            <a:r>
              <a:rPr lang="en-US" altLang="en-US" smtClean="0">
                <a:solidFill>
                  <a:srgbClr val="0070C0"/>
                </a:solidFill>
              </a:rPr>
              <a:t>C</a:t>
            </a:r>
            <a:r>
              <a:rPr lang="en-US" altLang="en-US" baseline="-25000" smtClean="0">
                <a:solidFill>
                  <a:srgbClr val="0070C0"/>
                </a:solidFill>
              </a:rPr>
              <a:t>2</a:t>
            </a:r>
            <a:r>
              <a:rPr lang="en-US" altLang="en-US" smtClean="0">
                <a:solidFill>
                  <a:srgbClr val="0070C0"/>
                </a:solidFill>
              </a:rPr>
              <a:t>H</a:t>
            </a:r>
            <a:r>
              <a:rPr lang="en-US" altLang="en-US" baseline="-25000" smtClean="0">
                <a:solidFill>
                  <a:srgbClr val="0070C0"/>
                </a:solidFill>
              </a:rPr>
              <a:t>3</a:t>
            </a:r>
            <a:r>
              <a:rPr lang="en-US" altLang="en-US" smtClean="0">
                <a:solidFill>
                  <a:srgbClr val="0070C0"/>
                </a:solidFill>
              </a:rPr>
              <a:t>O</a:t>
            </a:r>
            <a:r>
              <a:rPr lang="en-US" altLang="en-US" baseline="-25000" smtClean="0">
                <a:solidFill>
                  <a:srgbClr val="0070C0"/>
                </a:solidFill>
              </a:rPr>
              <a:t>2</a:t>
            </a:r>
            <a:r>
              <a:rPr lang="en-US" altLang="en-US" baseline="30000" smtClean="0">
                <a:solidFill>
                  <a:srgbClr val="0070C0"/>
                </a:solidFill>
              </a:rPr>
              <a:t>-1</a:t>
            </a:r>
            <a:r>
              <a:rPr lang="en-US" altLang="en-US" smtClean="0">
                <a:solidFill>
                  <a:srgbClr val="0070C0"/>
                </a:solidFill>
              </a:rPr>
              <a:t> acetate ion </a:t>
            </a:r>
            <a:r>
              <a:rPr lang="en-US" altLang="en-US" smtClean="0"/>
              <a:t>C</a:t>
            </a:r>
            <a:r>
              <a:rPr lang="en-US" altLang="en-US" baseline="-25000" smtClean="0"/>
              <a:t>2</a:t>
            </a:r>
            <a:r>
              <a:rPr lang="en-US" altLang="en-US" smtClean="0"/>
              <a:t>O</a:t>
            </a:r>
            <a:r>
              <a:rPr lang="en-US" altLang="en-US" baseline="-25000" smtClean="0"/>
              <a:t>4</a:t>
            </a:r>
            <a:r>
              <a:rPr lang="en-US" altLang="en-US" baseline="30000" smtClean="0"/>
              <a:t>-2</a:t>
            </a:r>
            <a:r>
              <a:rPr lang="en-US" altLang="en-US" smtClean="0"/>
              <a:t>     oxalate ion</a:t>
            </a:r>
          </a:p>
          <a:p>
            <a:pPr eaLnBrk="1" hangingPunct="1"/>
            <a:r>
              <a:rPr lang="en-US" altLang="en-US" smtClean="0">
                <a:solidFill>
                  <a:srgbClr val="0070C0"/>
                </a:solidFill>
              </a:rPr>
              <a:t>OH</a:t>
            </a:r>
            <a:r>
              <a:rPr lang="en-US" altLang="en-US" baseline="30000" smtClean="0">
                <a:solidFill>
                  <a:srgbClr val="0070C0"/>
                </a:solidFill>
              </a:rPr>
              <a:t>-1</a:t>
            </a:r>
            <a:r>
              <a:rPr lang="en-US" altLang="en-US" smtClean="0">
                <a:solidFill>
                  <a:srgbClr val="0070C0"/>
                </a:solidFill>
              </a:rPr>
              <a:t>       hydroxide ion</a:t>
            </a:r>
          </a:p>
          <a:p>
            <a:pPr eaLnBrk="1" hangingPunct="1"/>
            <a:r>
              <a:rPr lang="en-US" altLang="en-US" smtClean="0"/>
              <a:t>O</a:t>
            </a:r>
            <a:r>
              <a:rPr lang="en-US" altLang="en-US" baseline="-25000" smtClean="0"/>
              <a:t>2</a:t>
            </a:r>
            <a:r>
              <a:rPr lang="en-US" altLang="en-US" baseline="30000" smtClean="0"/>
              <a:t>-2</a:t>
            </a:r>
            <a:r>
              <a:rPr lang="en-US" altLang="en-US" smtClean="0"/>
              <a:t>        peroxide ion</a:t>
            </a:r>
          </a:p>
          <a:p>
            <a:pPr eaLnBrk="1" hangingPunct="1"/>
            <a:endParaRPr lang="en-US"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Sulfur compounds</a:t>
            </a:r>
          </a:p>
        </p:txBody>
      </p:sp>
      <p:sp>
        <p:nvSpPr>
          <p:cNvPr id="52227" name="Rectangle 3"/>
          <p:cNvSpPr>
            <a:spLocks noGrp="1" noChangeArrowheads="1"/>
          </p:cNvSpPr>
          <p:nvPr>
            <p:ph type="body" idx="1"/>
          </p:nvPr>
        </p:nvSpPr>
        <p:spPr/>
        <p:txBody>
          <a:bodyPr/>
          <a:lstStyle/>
          <a:p>
            <a:pPr eaLnBrk="1" hangingPunct="1"/>
            <a:r>
              <a:rPr lang="en-US" altLang="en-US" smtClean="0"/>
              <a:t>When an oxygen atom in an ion is replaced by a sulfur atom the prefix thio is added to the name.</a:t>
            </a:r>
          </a:p>
          <a:p>
            <a:pPr eaLnBrk="1" hangingPunct="1"/>
            <a:endParaRPr lang="en-US" altLang="en-US" smtClean="0"/>
          </a:p>
          <a:p>
            <a:pPr eaLnBrk="1" hangingPunct="1"/>
            <a:r>
              <a:rPr lang="en-US" altLang="en-US" smtClean="0"/>
              <a:t>OCN</a:t>
            </a:r>
            <a:r>
              <a:rPr lang="en-US" altLang="en-US" baseline="30000" smtClean="0"/>
              <a:t>-1</a:t>
            </a:r>
            <a:r>
              <a:rPr lang="en-US" altLang="en-US" smtClean="0"/>
              <a:t> cyanate	SCN</a:t>
            </a:r>
            <a:r>
              <a:rPr lang="en-US" altLang="en-US" baseline="30000" smtClean="0"/>
              <a:t>-1</a:t>
            </a:r>
            <a:r>
              <a:rPr lang="en-US" altLang="en-US" smtClean="0"/>
              <a:t> thiocyanate</a:t>
            </a:r>
          </a:p>
          <a:p>
            <a:pPr eaLnBrk="1" hangingPunct="1"/>
            <a:r>
              <a:rPr lang="en-US" altLang="en-US" smtClean="0"/>
              <a:t>SO</a:t>
            </a:r>
            <a:r>
              <a:rPr lang="en-US" altLang="en-US" baseline="-25000" smtClean="0"/>
              <a:t>4</a:t>
            </a:r>
            <a:r>
              <a:rPr lang="en-US" altLang="en-US" baseline="30000" smtClean="0"/>
              <a:t>-2</a:t>
            </a:r>
            <a:r>
              <a:rPr lang="en-US" altLang="en-US" smtClean="0"/>
              <a:t> sulfate		S</a:t>
            </a:r>
            <a:r>
              <a:rPr lang="en-US" altLang="en-US" baseline="-25000" smtClean="0"/>
              <a:t>2</a:t>
            </a:r>
            <a:r>
              <a:rPr lang="en-US" altLang="en-US" smtClean="0"/>
              <a:t>O</a:t>
            </a:r>
            <a:r>
              <a:rPr lang="en-US" altLang="en-US" baseline="-25000" smtClean="0"/>
              <a:t>3</a:t>
            </a:r>
            <a:r>
              <a:rPr lang="en-US" altLang="en-US" baseline="30000" smtClean="0"/>
              <a:t>-2</a:t>
            </a:r>
            <a:r>
              <a:rPr lang="en-US" altLang="en-US" smtClean="0"/>
              <a:t> thiosulfate</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Name to formula</a:t>
            </a:r>
          </a:p>
        </p:txBody>
      </p:sp>
      <p:sp>
        <p:nvSpPr>
          <p:cNvPr id="90115" name="Rectangle 3"/>
          <p:cNvSpPr>
            <a:spLocks noGrp="1" noChangeArrowheads="1"/>
          </p:cNvSpPr>
          <p:nvPr>
            <p:ph type="body" sz="half" idx="1"/>
          </p:nvPr>
        </p:nvSpPr>
        <p:spPr>
          <a:xfrm>
            <a:off x="457200" y="1981200"/>
            <a:ext cx="5486400" cy="4114800"/>
          </a:xfrm>
        </p:spPr>
        <p:txBody>
          <a:bodyPr/>
          <a:lstStyle/>
          <a:p>
            <a:pPr eaLnBrk="1" hangingPunct="1"/>
            <a:r>
              <a:rPr lang="en-US" altLang="en-US" sz="3200" smtClean="0"/>
              <a:t>Rubidium thiosulfate	</a:t>
            </a:r>
          </a:p>
          <a:p>
            <a:pPr eaLnBrk="1" hangingPunct="1"/>
            <a:r>
              <a:rPr lang="en-US" altLang="en-US" sz="3200" smtClean="0"/>
              <a:t>Calcium peroxide </a:t>
            </a:r>
          </a:p>
          <a:p>
            <a:pPr eaLnBrk="1" hangingPunct="1"/>
            <a:r>
              <a:rPr lang="en-US" altLang="en-US" sz="3200" smtClean="0"/>
              <a:t>Sodium dichromate</a:t>
            </a:r>
          </a:p>
          <a:p>
            <a:pPr eaLnBrk="1" hangingPunct="1"/>
            <a:r>
              <a:rPr lang="en-US" altLang="en-US" sz="3200" smtClean="0"/>
              <a:t>Ammonium perchlorate</a:t>
            </a:r>
          </a:p>
          <a:p>
            <a:pPr eaLnBrk="1" hangingPunct="1"/>
            <a:r>
              <a:rPr lang="en-US" altLang="en-US" sz="3200" smtClean="0"/>
              <a:t>Potassium permanganate</a:t>
            </a:r>
          </a:p>
          <a:p>
            <a:pPr eaLnBrk="1" hangingPunct="1"/>
            <a:r>
              <a:rPr lang="en-US" altLang="en-US" sz="3200" smtClean="0"/>
              <a:t>Aluminum cyanide</a:t>
            </a:r>
            <a:r>
              <a:rPr lang="en-US" altLang="en-US" smtClean="0"/>
              <a:t>			</a:t>
            </a:r>
          </a:p>
        </p:txBody>
      </p:sp>
      <p:sp>
        <p:nvSpPr>
          <p:cNvPr id="90116" name="Rectangle 4"/>
          <p:cNvSpPr>
            <a:spLocks noGrp="1" noChangeArrowheads="1"/>
          </p:cNvSpPr>
          <p:nvPr>
            <p:ph type="body" sz="half" idx="2"/>
          </p:nvPr>
        </p:nvSpPr>
        <p:spPr>
          <a:xfrm>
            <a:off x="6096000" y="1981200"/>
            <a:ext cx="2362200" cy="4114800"/>
          </a:xfrm>
        </p:spPr>
        <p:txBody>
          <a:bodyPr/>
          <a:lstStyle/>
          <a:p>
            <a:pPr eaLnBrk="1" hangingPunct="1"/>
            <a:r>
              <a:rPr lang="en-US" altLang="en-US" sz="3200" smtClean="0"/>
              <a:t>Rb</a:t>
            </a:r>
            <a:r>
              <a:rPr lang="en-US" altLang="en-US" sz="3200" baseline="-25000" smtClean="0"/>
              <a:t>2</a:t>
            </a:r>
            <a:r>
              <a:rPr lang="en-US" altLang="en-US" sz="3200" smtClean="0"/>
              <a:t>S</a:t>
            </a:r>
            <a:r>
              <a:rPr lang="en-US" altLang="en-US" sz="3200" baseline="-25000" smtClean="0"/>
              <a:t>2</a:t>
            </a:r>
            <a:r>
              <a:rPr lang="en-US" altLang="en-US" sz="3200" smtClean="0"/>
              <a:t>O</a:t>
            </a:r>
            <a:r>
              <a:rPr lang="en-US" altLang="en-US" sz="3200" baseline="-25000" smtClean="0"/>
              <a:t>3</a:t>
            </a:r>
            <a:r>
              <a:rPr lang="en-US" altLang="en-US" sz="3200" smtClean="0"/>
              <a:t> </a:t>
            </a:r>
          </a:p>
          <a:p>
            <a:pPr eaLnBrk="1" hangingPunct="1"/>
            <a:r>
              <a:rPr lang="en-US" altLang="en-US" sz="3200" smtClean="0"/>
              <a:t>CaO</a:t>
            </a:r>
            <a:r>
              <a:rPr lang="en-US" altLang="en-US" sz="3200" baseline="-25000" smtClean="0"/>
              <a:t>2</a:t>
            </a:r>
          </a:p>
          <a:p>
            <a:pPr eaLnBrk="1" hangingPunct="1"/>
            <a:r>
              <a:rPr lang="en-US" altLang="en-US" sz="3200" smtClean="0"/>
              <a:t>Na</a:t>
            </a:r>
            <a:r>
              <a:rPr lang="en-US" altLang="en-US" sz="3200" baseline="-25000" smtClean="0"/>
              <a:t>2</a:t>
            </a:r>
            <a:r>
              <a:rPr lang="en-US" altLang="en-US" sz="3200" smtClean="0"/>
              <a:t>Cr</a:t>
            </a:r>
            <a:r>
              <a:rPr lang="en-US" altLang="en-US" sz="3200" baseline="-25000" smtClean="0"/>
              <a:t>2</a:t>
            </a:r>
            <a:r>
              <a:rPr lang="en-US" altLang="en-US" sz="3200" smtClean="0"/>
              <a:t>O</a:t>
            </a:r>
            <a:r>
              <a:rPr lang="en-US" altLang="en-US" sz="3200" baseline="-25000" smtClean="0"/>
              <a:t>7</a:t>
            </a:r>
          </a:p>
          <a:p>
            <a:pPr eaLnBrk="1" hangingPunct="1"/>
            <a:r>
              <a:rPr lang="en-US" altLang="en-US" sz="3200" smtClean="0"/>
              <a:t>NH</a:t>
            </a:r>
            <a:r>
              <a:rPr lang="en-US" altLang="en-US" sz="3200" baseline="-25000" smtClean="0"/>
              <a:t>4</a:t>
            </a:r>
            <a:r>
              <a:rPr lang="en-US" altLang="en-US" sz="3200" smtClean="0"/>
              <a:t>ClO</a:t>
            </a:r>
            <a:r>
              <a:rPr lang="en-US" altLang="en-US" sz="3200" baseline="-25000" smtClean="0"/>
              <a:t>4</a:t>
            </a:r>
          </a:p>
          <a:p>
            <a:pPr eaLnBrk="1" hangingPunct="1"/>
            <a:r>
              <a:rPr lang="en-US" altLang="en-US" sz="3200" smtClean="0"/>
              <a:t>KMnO</a:t>
            </a:r>
            <a:r>
              <a:rPr lang="en-US" altLang="en-US" sz="3200" baseline="-25000" smtClean="0"/>
              <a:t>4</a:t>
            </a:r>
          </a:p>
          <a:p>
            <a:pPr eaLnBrk="1" hangingPunct="1"/>
            <a:r>
              <a:rPr lang="en-US" altLang="en-US" sz="3200" smtClean="0"/>
              <a:t>Al(CN)</a:t>
            </a:r>
            <a:r>
              <a:rPr lang="en-US" altLang="en-US" sz="3200" baseline="-25000" smtClean="0"/>
              <a:t>3</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0116">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0116">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0116">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0116">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01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allAtOnce"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Formula to name</a:t>
            </a:r>
          </a:p>
        </p:txBody>
      </p:sp>
      <p:sp>
        <p:nvSpPr>
          <p:cNvPr id="89091" name="Rectangle 3"/>
          <p:cNvSpPr>
            <a:spLocks noGrp="1" noChangeArrowheads="1"/>
          </p:cNvSpPr>
          <p:nvPr>
            <p:ph type="body" sz="half" idx="1"/>
          </p:nvPr>
        </p:nvSpPr>
        <p:spPr>
          <a:xfrm>
            <a:off x="685800" y="1981200"/>
            <a:ext cx="2743200" cy="4114800"/>
          </a:xfrm>
        </p:spPr>
        <p:txBody>
          <a:bodyPr/>
          <a:lstStyle/>
          <a:p>
            <a:pPr eaLnBrk="1" hangingPunct="1"/>
            <a:r>
              <a:rPr lang="en-US" altLang="en-US" sz="3200" smtClean="0"/>
              <a:t>Na</a:t>
            </a:r>
            <a:r>
              <a:rPr lang="en-US" altLang="en-US" sz="3200" baseline="-25000" smtClean="0"/>
              <a:t>2</a:t>
            </a:r>
            <a:r>
              <a:rPr lang="en-US" altLang="en-US" sz="3200" smtClean="0"/>
              <a:t>CrO</a:t>
            </a:r>
            <a:r>
              <a:rPr lang="en-US" altLang="en-US" sz="3200" baseline="-25000" smtClean="0"/>
              <a:t>4</a:t>
            </a:r>
            <a:r>
              <a:rPr lang="en-US" altLang="en-US" sz="3200" smtClean="0"/>
              <a:t>	</a:t>
            </a:r>
          </a:p>
          <a:p>
            <a:pPr eaLnBrk="1" hangingPunct="1"/>
            <a:r>
              <a:rPr lang="en-US" altLang="en-US" sz="3200" smtClean="0"/>
              <a:t>(NH</a:t>
            </a:r>
            <a:r>
              <a:rPr lang="en-US" altLang="en-US" sz="3200" baseline="-25000" smtClean="0"/>
              <a:t>4</a:t>
            </a:r>
            <a:r>
              <a:rPr lang="en-US" altLang="en-US" sz="3200" smtClean="0"/>
              <a:t>)</a:t>
            </a:r>
            <a:r>
              <a:rPr lang="en-US" altLang="en-US" sz="3200" baseline="-25000" smtClean="0"/>
              <a:t>2</a:t>
            </a:r>
            <a:r>
              <a:rPr lang="en-US" altLang="en-US" sz="3200" smtClean="0"/>
              <a:t>SO</a:t>
            </a:r>
            <a:r>
              <a:rPr lang="en-US" altLang="en-US" sz="3200" baseline="-25000" smtClean="0"/>
              <a:t>4</a:t>
            </a:r>
          </a:p>
          <a:p>
            <a:pPr eaLnBrk="1" hangingPunct="1"/>
            <a:r>
              <a:rPr lang="en-US" altLang="en-US" sz="3200" smtClean="0"/>
              <a:t>MnC</a:t>
            </a:r>
            <a:r>
              <a:rPr lang="en-US" altLang="en-US" sz="3200" baseline="-25000" smtClean="0"/>
              <a:t>2</a:t>
            </a:r>
            <a:r>
              <a:rPr lang="en-US" altLang="en-US" sz="3200" smtClean="0"/>
              <a:t>O</a:t>
            </a:r>
            <a:r>
              <a:rPr lang="en-US" altLang="en-US" sz="3200" baseline="-25000" smtClean="0"/>
              <a:t>4</a:t>
            </a:r>
            <a:r>
              <a:rPr lang="en-US" altLang="en-US" sz="3200" smtClean="0"/>
              <a:t>	</a:t>
            </a:r>
          </a:p>
          <a:p>
            <a:pPr eaLnBrk="1" hangingPunct="1"/>
            <a:r>
              <a:rPr lang="en-US" altLang="en-US" sz="3200" smtClean="0"/>
              <a:t>Al(C</a:t>
            </a:r>
            <a:r>
              <a:rPr lang="en-US" altLang="en-US" sz="3200" baseline="-25000" smtClean="0"/>
              <a:t>2</a:t>
            </a:r>
            <a:r>
              <a:rPr lang="en-US" altLang="en-US" sz="3200" smtClean="0"/>
              <a:t>H</a:t>
            </a:r>
            <a:r>
              <a:rPr lang="en-US" altLang="en-US" sz="3200" baseline="-25000" smtClean="0"/>
              <a:t>3</a:t>
            </a:r>
            <a:r>
              <a:rPr lang="en-US" altLang="en-US" sz="3200" smtClean="0"/>
              <a:t>O</a:t>
            </a:r>
            <a:r>
              <a:rPr lang="en-US" altLang="en-US" sz="3200" baseline="-25000" smtClean="0"/>
              <a:t>2</a:t>
            </a:r>
            <a:r>
              <a:rPr lang="en-US" altLang="en-US" sz="3200" smtClean="0"/>
              <a:t>)</a:t>
            </a:r>
            <a:r>
              <a:rPr lang="en-US" altLang="en-US" sz="3200" baseline="-25000" smtClean="0"/>
              <a:t>3</a:t>
            </a:r>
          </a:p>
          <a:p>
            <a:pPr eaLnBrk="1" hangingPunct="1"/>
            <a:r>
              <a:rPr lang="en-US" altLang="en-US" sz="3200" smtClean="0"/>
              <a:t>Ba(OH)</a:t>
            </a:r>
            <a:r>
              <a:rPr lang="en-US" altLang="en-US" sz="3200" baseline="-25000" smtClean="0"/>
              <a:t>2</a:t>
            </a:r>
          </a:p>
          <a:p>
            <a:pPr eaLnBrk="1" hangingPunct="1"/>
            <a:r>
              <a:rPr lang="en-US" altLang="en-US" sz="3200" smtClean="0"/>
              <a:t>KSCN</a:t>
            </a:r>
            <a:r>
              <a:rPr lang="en-US" altLang="en-US" smtClean="0"/>
              <a:t>			</a:t>
            </a:r>
          </a:p>
        </p:txBody>
      </p:sp>
      <p:sp>
        <p:nvSpPr>
          <p:cNvPr id="89092" name="Rectangle 4"/>
          <p:cNvSpPr>
            <a:spLocks noGrp="1" noChangeArrowheads="1"/>
          </p:cNvSpPr>
          <p:nvPr>
            <p:ph type="body" sz="half" idx="2"/>
          </p:nvPr>
        </p:nvSpPr>
        <p:spPr>
          <a:xfrm>
            <a:off x="3962400" y="1981200"/>
            <a:ext cx="4495800" cy="4114800"/>
          </a:xfrm>
        </p:spPr>
        <p:txBody>
          <a:bodyPr/>
          <a:lstStyle/>
          <a:p>
            <a:pPr eaLnBrk="1" hangingPunct="1"/>
            <a:r>
              <a:rPr lang="en-US" altLang="en-US" sz="3200" smtClean="0"/>
              <a:t>Sodium chromate </a:t>
            </a:r>
          </a:p>
          <a:p>
            <a:pPr eaLnBrk="1" hangingPunct="1"/>
            <a:r>
              <a:rPr lang="en-US" altLang="en-US" sz="3200" smtClean="0"/>
              <a:t>Ammonium sulfate</a:t>
            </a:r>
          </a:p>
          <a:p>
            <a:pPr eaLnBrk="1" hangingPunct="1"/>
            <a:r>
              <a:rPr lang="en-US" altLang="en-US" sz="3200" smtClean="0"/>
              <a:t>Manganese(II) oxalate</a:t>
            </a:r>
          </a:p>
          <a:p>
            <a:pPr eaLnBrk="1" hangingPunct="1"/>
            <a:r>
              <a:rPr lang="en-US" altLang="en-US" sz="3200" smtClean="0"/>
              <a:t>Aluminum acetate</a:t>
            </a:r>
          </a:p>
          <a:p>
            <a:pPr eaLnBrk="1" hangingPunct="1"/>
            <a:r>
              <a:rPr lang="en-US" altLang="en-US" sz="3200" smtClean="0"/>
              <a:t>Barium hydroxide</a:t>
            </a:r>
          </a:p>
          <a:p>
            <a:pPr eaLnBrk="1" hangingPunct="1"/>
            <a:r>
              <a:rPr lang="en-US" altLang="en-US" sz="3200" smtClean="0"/>
              <a:t>Potassium thiocyanate</a:t>
            </a:r>
          </a:p>
          <a:p>
            <a:pPr eaLnBrk="1" hangingPunct="1">
              <a:buFontTx/>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909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909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9092">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9092">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9092">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90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G05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662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26" descr="FG05_16-02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066800"/>
            <a:ext cx="8813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1027" descr="FG05_16-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85598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Oxyacid Nomenclature</a:t>
            </a:r>
          </a:p>
        </p:txBody>
      </p:sp>
      <p:sp>
        <p:nvSpPr>
          <p:cNvPr id="57347" name="Rectangle 3"/>
          <p:cNvSpPr>
            <a:spLocks noGrp="1" noChangeArrowheads="1"/>
          </p:cNvSpPr>
          <p:nvPr>
            <p:ph type="body" idx="1"/>
          </p:nvPr>
        </p:nvSpPr>
        <p:spPr/>
        <p:txBody>
          <a:bodyPr/>
          <a:lstStyle/>
          <a:p>
            <a:pPr eaLnBrk="1" hangingPunct="1"/>
            <a:r>
              <a:rPr lang="en-US" altLang="en-US" sz="3600" smtClean="0"/>
              <a:t>Hydrogen ___ate </a:t>
            </a:r>
            <a:r>
              <a:rPr lang="en-US" altLang="en-US" sz="3600" smtClean="0">
                <a:sym typeface="Wingdings" panose="05000000000000000000" pitchFamily="2" charset="2"/>
              </a:rPr>
              <a:t> ___ic acid</a:t>
            </a:r>
          </a:p>
          <a:p>
            <a:pPr eaLnBrk="1" hangingPunct="1"/>
            <a:r>
              <a:rPr lang="en-US" altLang="en-US" sz="3600" smtClean="0">
                <a:sym typeface="Wingdings" panose="05000000000000000000" pitchFamily="2" charset="2"/>
              </a:rPr>
              <a:t>Hydrogen ___ite  ___ous acid</a:t>
            </a:r>
          </a:p>
          <a:p>
            <a:pPr eaLnBrk="1" hangingPunct="1"/>
            <a:r>
              <a:rPr lang="en-US" altLang="en-US" sz="3600" smtClean="0">
                <a:sym typeface="Wingdings" panose="05000000000000000000" pitchFamily="2" charset="2"/>
              </a:rPr>
              <a:t>Hydrogen per __ate  per__ic acid</a:t>
            </a:r>
          </a:p>
          <a:p>
            <a:pPr eaLnBrk="1" hangingPunct="1"/>
            <a:r>
              <a:rPr lang="en-US" altLang="en-US" sz="3600" smtClean="0">
                <a:sym typeface="Wingdings" panose="05000000000000000000" pitchFamily="2" charset="2"/>
              </a:rPr>
              <a:t>Hydrogen hypo__ite hypo__ous acid</a:t>
            </a:r>
            <a:endParaRPr lang="en-US" altLang="en-US" sz="36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endParaRPr lang="en-US" altLang="en-US" smtClean="0"/>
          </a:p>
        </p:txBody>
      </p:sp>
      <p:sp>
        <p:nvSpPr>
          <p:cNvPr id="58371" name="Rectangle 3"/>
          <p:cNvSpPr>
            <a:spLocks noGrp="1" noChangeArrowheads="1"/>
          </p:cNvSpPr>
          <p:nvPr>
            <p:ph type="body" sz="half" idx="1"/>
          </p:nvPr>
        </p:nvSpPr>
        <p:spPr>
          <a:xfrm>
            <a:off x="685800" y="1981200"/>
            <a:ext cx="2971800" cy="4114800"/>
          </a:xfrm>
        </p:spPr>
        <p:txBody>
          <a:bodyPr/>
          <a:lstStyle/>
          <a:p>
            <a:pPr eaLnBrk="1" hangingPunct="1"/>
            <a:r>
              <a:rPr lang="en-US" altLang="en-US" sz="3600" smtClean="0"/>
              <a:t>H</a:t>
            </a:r>
            <a:r>
              <a:rPr lang="en-US" altLang="en-US" sz="3600" baseline="-25000" smtClean="0"/>
              <a:t>2</a:t>
            </a:r>
            <a:r>
              <a:rPr lang="en-US" altLang="en-US" sz="3600" smtClean="0"/>
              <a:t>SO</a:t>
            </a:r>
            <a:r>
              <a:rPr lang="en-US" altLang="en-US" sz="3600" baseline="-25000" smtClean="0"/>
              <a:t>4</a:t>
            </a:r>
            <a:r>
              <a:rPr lang="en-US" altLang="en-US" sz="3600" smtClean="0"/>
              <a:t>		</a:t>
            </a:r>
          </a:p>
          <a:p>
            <a:pPr eaLnBrk="1" hangingPunct="1"/>
            <a:r>
              <a:rPr lang="en-US" altLang="en-US" sz="3600" smtClean="0"/>
              <a:t>H</a:t>
            </a:r>
            <a:r>
              <a:rPr lang="en-US" altLang="en-US" sz="3600" baseline="-25000" smtClean="0"/>
              <a:t>2</a:t>
            </a:r>
            <a:r>
              <a:rPr lang="en-US" altLang="en-US" sz="3600" smtClean="0"/>
              <a:t>SO</a:t>
            </a:r>
            <a:r>
              <a:rPr lang="en-US" altLang="en-US" sz="3600" baseline="-25000" smtClean="0"/>
              <a:t>3</a:t>
            </a:r>
            <a:r>
              <a:rPr lang="en-US" altLang="en-US" sz="3600" smtClean="0"/>
              <a:t>		</a:t>
            </a:r>
          </a:p>
          <a:p>
            <a:pPr eaLnBrk="1" hangingPunct="1"/>
            <a:r>
              <a:rPr lang="en-US" altLang="en-US" sz="3600" smtClean="0"/>
              <a:t>H</a:t>
            </a:r>
            <a:r>
              <a:rPr lang="en-US" altLang="en-US" sz="3600" baseline="-25000" smtClean="0"/>
              <a:t>2</a:t>
            </a:r>
            <a:r>
              <a:rPr lang="en-US" altLang="en-US" sz="3600" smtClean="0"/>
              <a:t>CO</a:t>
            </a:r>
            <a:r>
              <a:rPr lang="en-US" altLang="en-US" sz="3600" baseline="-25000" smtClean="0"/>
              <a:t>3</a:t>
            </a:r>
            <a:r>
              <a:rPr lang="en-US" altLang="en-US" sz="3600" smtClean="0"/>
              <a:t>		</a:t>
            </a:r>
          </a:p>
          <a:p>
            <a:pPr eaLnBrk="1" hangingPunct="1"/>
            <a:r>
              <a:rPr lang="en-US" altLang="en-US" sz="3600" smtClean="0"/>
              <a:t>HClO		</a:t>
            </a:r>
          </a:p>
          <a:p>
            <a:pPr eaLnBrk="1" hangingPunct="1"/>
            <a:r>
              <a:rPr lang="en-US" altLang="en-US" sz="3600" smtClean="0"/>
              <a:t>H</a:t>
            </a:r>
            <a:r>
              <a:rPr lang="en-US" altLang="en-US" sz="3600" baseline="-25000" smtClean="0"/>
              <a:t>2</a:t>
            </a:r>
            <a:r>
              <a:rPr lang="en-US" altLang="en-US" sz="3600" smtClean="0"/>
              <a:t>TeO</a:t>
            </a:r>
            <a:r>
              <a:rPr lang="en-US" altLang="en-US" sz="3600" baseline="-25000" smtClean="0"/>
              <a:t>3</a:t>
            </a:r>
            <a:r>
              <a:rPr lang="en-US" altLang="en-US" sz="3600" smtClean="0"/>
              <a:t>		</a:t>
            </a:r>
          </a:p>
          <a:p>
            <a:pPr eaLnBrk="1" hangingPunct="1"/>
            <a:r>
              <a:rPr lang="en-US" altLang="en-US" sz="3600" smtClean="0"/>
              <a:t>HBrO</a:t>
            </a:r>
            <a:r>
              <a:rPr lang="en-US" altLang="en-US" sz="3600" baseline="-25000" smtClean="0"/>
              <a:t>4</a:t>
            </a:r>
            <a:r>
              <a:rPr lang="en-US" altLang="en-US" smtClean="0"/>
              <a:t>		</a:t>
            </a:r>
          </a:p>
        </p:txBody>
      </p:sp>
      <p:sp>
        <p:nvSpPr>
          <p:cNvPr id="5125" name="Rectangle 5"/>
          <p:cNvSpPr>
            <a:spLocks noGrp="1" noChangeArrowheads="1"/>
          </p:cNvSpPr>
          <p:nvPr>
            <p:ph type="body" sz="half" idx="2"/>
          </p:nvPr>
        </p:nvSpPr>
        <p:spPr>
          <a:xfrm>
            <a:off x="3505200" y="1981200"/>
            <a:ext cx="4953000" cy="4114800"/>
          </a:xfrm>
        </p:spPr>
        <p:txBody>
          <a:bodyPr/>
          <a:lstStyle/>
          <a:p>
            <a:pPr eaLnBrk="1" hangingPunct="1"/>
            <a:r>
              <a:rPr lang="en-US" altLang="en-US" sz="3600" smtClean="0"/>
              <a:t>sulfuric acid</a:t>
            </a:r>
          </a:p>
          <a:p>
            <a:pPr eaLnBrk="1" hangingPunct="1"/>
            <a:r>
              <a:rPr lang="en-US" altLang="en-US" sz="3600" smtClean="0"/>
              <a:t>sulfurous acid</a:t>
            </a:r>
          </a:p>
          <a:p>
            <a:pPr eaLnBrk="1" hangingPunct="1"/>
            <a:r>
              <a:rPr lang="en-US" altLang="en-US" sz="3600" smtClean="0"/>
              <a:t>carbonic acid</a:t>
            </a:r>
          </a:p>
          <a:p>
            <a:pPr eaLnBrk="1" hangingPunct="1"/>
            <a:r>
              <a:rPr lang="en-US" altLang="en-US" sz="3600" smtClean="0"/>
              <a:t>hypochlorous acid</a:t>
            </a:r>
          </a:p>
          <a:p>
            <a:pPr eaLnBrk="1" hangingPunct="1"/>
            <a:r>
              <a:rPr lang="en-US" altLang="en-US" sz="3600" smtClean="0"/>
              <a:t>tellurous acid</a:t>
            </a:r>
          </a:p>
          <a:p>
            <a:pPr eaLnBrk="1" hangingPunct="1"/>
            <a:r>
              <a:rPr lang="en-US" altLang="en-US" sz="3600" smtClean="0"/>
              <a:t>perbromic acid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Acid salt nomenclature</a:t>
            </a:r>
          </a:p>
        </p:txBody>
      </p:sp>
      <p:sp>
        <p:nvSpPr>
          <p:cNvPr id="59395" name="Rectangle 3"/>
          <p:cNvSpPr>
            <a:spLocks noGrp="1" noChangeArrowheads="1"/>
          </p:cNvSpPr>
          <p:nvPr>
            <p:ph type="body" idx="1"/>
          </p:nvPr>
        </p:nvSpPr>
        <p:spPr/>
        <p:txBody>
          <a:bodyPr/>
          <a:lstStyle/>
          <a:p>
            <a:pPr eaLnBrk="1" hangingPunct="1"/>
            <a:r>
              <a:rPr lang="en-US" altLang="en-US" smtClean="0"/>
              <a:t>HX-? Hydrogen anion name</a:t>
            </a:r>
          </a:p>
          <a:p>
            <a:pPr eaLnBrk="1" hangingPunct="1"/>
            <a:r>
              <a:rPr lang="en-US" altLang="en-US" smtClean="0"/>
              <a:t>H</a:t>
            </a:r>
            <a:r>
              <a:rPr lang="en-US" altLang="en-US" baseline="-25000" smtClean="0"/>
              <a:t>2</a:t>
            </a:r>
            <a:r>
              <a:rPr lang="en-US" altLang="en-US" smtClean="0"/>
              <a:t>X-? Dihydrogen anion name</a:t>
            </a:r>
          </a:p>
          <a:p>
            <a:pPr eaLnBrk="1" hangingPunct="1"/>
            <a:endParaRPr lang="en-US" altLang="en-US" smtClean="0"/>
          </a:p>
          <a:p>
            <a:pPr eaLnBrk="1" hangingPunct="1"/>
            <a:r>
              <a:rPr lang="en-US" altLang="en-US" smtClean="0"/>
              <a:t>Sometimes use the prefix bi to indicate the presence of one H attached to an anion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altLang="en-US" smtClean="0"/>
          </a:p>
        </p:txBody>
      </p:sp>
      <p:sp>
        <p:nvSpPr>
          <p:cNvPr id="60419" name="Rectangle 3"/>
          <p:cNvSpPr>
            <a:spLocks noGrp="1" noChangeArrowheads="1"/>
          </p:cNvSpPr>
          <p:nvPr>
            <p:ph type="body" idx="1"/>
          </p:nvPr>
        </p:nvSpPr>
        <p:spPr/>
        <p:txBody>
          <a:bodyPr/>
          <a:lstStyle/>
          <a:p>
            <a:pPr eaLnBrk="1" hangingPunct="1"/>
            <a:r>
              <a:rPr lang="en-US" altLang="en-US" smtClean="0"/>
              <a:t>HCO</a:t>
            </a:r>
            <a:r>
              <a:rPr lang="en-US" altLang="en-US" baseline="-25000" smtClean="0"/>
              <a:t>3</a:t>
            </a:r>
            <a:r>
              <a:rPr lang="en-US" altLang="en-US" baseline="30000" smtClean="0"/>
              <a:t>-1</a:t>
            </a:r>
            <a:r>
              <a:rPr lang="en-US" altLang="en-US" smtClean="0"/>
              <a:t>		hydrogen carbonate or 					bicarbonate</a:t>
            </a:r>
          </a:p>
          <a:p>
            <a:pPr eaLnBrk="1" hangingPunct="1"/>
            <a:r>
              <a:rPr lang="en-US" altLang="en-US" smtClean="0"/>
              <a:t>HS</a:t>
            </a:r>
            <a:r>
              <a:rPr lang="en-US" altLang="en-US" baseline="30000" smtClean="0"/>
              <a:t>-1</a:t>
            </a:r>
            <a:r>
              <a:rPr lang="en-US" altLang="en-US" smtClean="0"/>
              <a:t>		hydrogen sulfide or bisulfide</a:t>
            </a:r>
          </a:p>
          <a:p>
            <a:pPr eaLnBrk="1" hangingPunct="1"/>
            <a:endParaRPr lang="en-US" altLang="en-US" smtClean="0"/>
          </a:p>
          <a:p>
            <a:pPr eaLnBrk="1" hangingPunct="1"/>
            <a:r>
              <a:rPr lang="en-US" altLang="en-US" smtClean="0"/>
              <a:t>HSO</a:t>
            </a:r>
            <a:r>
              <a:rPr lang="en-US" altLang="en-US" baseline="-25000" smtClean="0"/>
              <a:t>4</a:t>
            </a:r>
            <a:r>
              <a:rPr lang="en-US" altLang="en-US" baseline="30000" smtClean="0"/>
              <a:t>-1</a:t>
            </a:r>
            <a:r>
              <a:rPr lang="en-US" altLang="en-US" smtClean="0"/>
              <a:t> 		hydrogen sulfate or bisulfate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altLang="en-US" smtClean="0"/>
              <a:t>Nomenclature I</a:t>
            </a:r>
          </a:p>
        </p:txBody>
      </p:sp>
      <p:sp>
        <p:nvSpPr>
          <p:cNvPr id="7171" name="Rectangle 3"/>
          <p:cNvSpPr>
            <a:spLocks noGrp="1" noChangeArrowheads="1"/>
          </p:cNvSpPr>
          <p:nvPr>
            <p:ph type="subTitle" idx="1"/>
          </p:nvPr>
        </p:nvSpPr>
        <p:spPr/>
        <p:txBody>
          <a:bodyPr/>
          <a:lstStyle/>
          <a:p>
            <a:pPr eaLnBrk="1" hangingPunct="1"/>
            <a:r>
              <a:rPr lang="en-US" altLang="en-US" smtClean="0"/>
              <a:t>Binary ionic nomenclature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en-US" altLang="en-US" smtClean="0"/>
          </a:p>
        </p:txBody>
      </p:sp>
      <p:sp>
        <p:nvSpPr>
          <p:cNvPr id="61443" name="Rectangle 3"/>
          <p:cNvSpPr>
            <a:spLocks noGrp="1" noChangeArrowheads="1"/>
          </p:cNvSpPr>
          <p:nvPr>
            <p:ph type="body" idx="1"/>
          </p:nvPr>
        </p:nvSpPr>
        <p:spPr/>
        <p:txBody>
          <a:bodyPr/>
          <a:lstStyle/>
          <a:p>
            <a:pPr eaLnBrk="1" hangingPunct="1"/>
            <a:r>
              <a:rPr lang="en-US" altLang="en-US" smtClean="0"/>
              <a:t>HPO</a:t>
            </a:r>
            <a:r>
              <a:rPr lang="en-US" altLang="en-US" baseline="-25000" smtClean="0"/>
              <a:t>4</a:t>
            </a:r>
            <a:r>
              <a:rPr lang="en-US" altLang="en-US" baseline="30000" smtClean="0"/>
              <a:t>-2</a:t>
            </a:r>
            <a:r>
              <a:rPr lang="en-US" altLang="en-US" smtClean="0"/>
              <a:t>		hydrogen phosphate</a:t>
            </a:r>
          </a:p>
          <a:p>
            <a:pPr eaLnBrk="1" hangingPunct="1"/>
            <a:endParaRPr lang="en-US" altLang="en-US" smtClean="0"/>
          </a:p>
          <a:p>
            <a:pPr eaLnBrk="1" hangingPunct="1"/>
            <a:r>
              <a:rPr lang="en-US" altLang="en-US" smtClean="0"/>
              <a:t>H</a:t>
            </a:r>
            <a:r>
              <a:rPr lang="en-US" altLang="en-US" baseline="-25000" smtClean="0"/>
              <a:t>2</a:t>
            </a:r>
            <a:r>
              <a:rPr lang="en-US" altLang="en-US" smtClean="0"/>
              <a:t>PO</a:t>
            </a:r>
            <a:r>
              <a:rPr lang="en-US" altLang="en-US" baseline="-25000" smtClean="0"/>
              <a:t>3</a:t>
            </a:r>
            <a:r>
              <a:rPr lang="en-US" altLang="en-US" baseline="30000" smtClean="0"/>
              <a:t>-1</a:t>
            </a:r>
            <a:r>
              <a:rPr lang="en-US" altLang="en-US" smtClean="0"/>
              <a:t>		dihydrogen phosphite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Hydrates</a:t>
            </a:r>
          </a:p>
        </p:txBody>
      </p:sp>
      <p:sp>
        <p:nvSpPr>
          <p:cNvPr id="62467" name="Rectangle 3"/>
          <p:cNvSpPr>
            <a:spLocks noGrp="1" noChangeArrowheads="1"/>
          </p:cNvSpPr>
          <p:nvPr>
            <p:ph type="body" idx="1"/>
          </p:nvPr>
        </p:nvSpPr>
        <p:spPr/>
        <p:txBody>
          <a:bodyPr/>
          <a:lstStyle/>
          <a:p>
            <a:pPr eaLnBrk="1" hangingPunct="1"/>
            <a:r>
              <a:rPr lang="en-US" altLang="en-US" smtClean="0"/>
              <a:t>Some salts precipitate with water molecules in the crystal lattice.  These are called hydrates.</a:t>
            </a:r>
          </a:p>
          <a:p>
            <a:pPr eaLnBrk="1" hangingPunct="1"/>
            <a:endParaRPr lang="en-US" altLang="en-US" smtClean="0"/>
          </a:p>
          <a:p>
            <a:pPr eaLnBrk="1" hangingPunct="1"/>
            <a:r>
              <a:rPr lang="en-US" altLang="en-US" smtClean="0"/>
              <a:t>Name as compound name ___hydrate</a:t>
            </a:r>
          </a:p>
          <a:p>
            <a:pPr lvl="1" eaLnBrk="1" hangingPunct="1"/>
            <a:r>
              <a:rPr lang="en-US" altLang="en-US" smtClean="0"/>
              <a:t>Where the prefix tells the number of water molecules in the crystal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altLang="en-US" smtClean="0"/>
          </a:p>
        </p:txBody>
      </p:sp>
      <p:sp>
        <p:nvSpPr>
          <p:cNvPr id="63491" name="Rectangle 3"/>
          <p:cNvSpPr>
            <a:spLocks noGrp="1" noChangeArrowheads="1"/>
          </p:cNvSpPr>
          <p:nvPr>
            <p:ph type="body" idx="1"/>
          </p:nvPr>
        </p:nvSpPr>
        <p:spPr/>
        <p:txBody>
          <a:bodyPr/>
          <a:lstStyle/>
          <a:p>
            <a:pPr eaLnBrk="1" hangingPunct="1"/>
            <a:r>
              <a:rPr lang="en-US" altLang="en-US" smtClean="0"/>
              <a:t>NaNO</a:t>
            </a:r>
            <a:r>
              <a:rPr lang="en-US" altLang="en-US" baseline="-25000" smtClean="0"/>
              <a:t>3</a:t>
            </a:r>
            <a:r>
              <a:rPr lang="en-US" altLang="en-US" smtClean="0">
                <a:cs typeface="Times New Roman" panose="02020603050405020304" pitchFamily="18" charset="0"/>
              </a:rPr>
              <a:t>·</a:t>
            </a:r>
            <a:r>
              <a:rPr lang="en-US" altLang="en-US" smtClean="0"/>
              <a:t>4H</a:t>
            </a:r>
            <a:r>
              <a:rPr lang="en-US" altLang="en-US" baseline="-25000" smtClean="0"/>
              <a:t>2</a:t>
            </a:r>
            <a:r>
              <a:rPr lang="en-US" altLang="en-US" smtClean="0"/>
              <a:t>O		sodium nitrate 						tetrahydrate</a:t>
            </a:r>
          </a:p>
          <a:p>
            <a:pPr eaLnBrk="1" hangingPunct="1"/>
            <a:r>
              <a:rPr lang="en-US" altLang="en-US" smtClean="0"/>
              <a:t>K</a:t>
            </a:r>
            <a:r>
              <a:rPr lang="en-US" altLang="en-US" baseline="-25000" smtClean="0"/>
              <a:t>3</a:t>
            </a:r>
            <a:r>
              <a:rPr lang="en-US" altLang="en-US" smtClean="0"/>
              <a:t>PO</a:t>
            </a:r>
            <a:r>
              <a:rPr lang="en-US" altLang="en-US" baseline="-25000" smtClean="0"/>
              <a:t>4</a:t>
            </a:r>
            <a:r>
              <a:rPr lang="en-US" altLang="en-US" smtClean="0">
                <a:cs typeface="Times New Roman" panose="02020603050405020304" pitchFamily="18" charset="0"/>
              </a:rPr>
              <a:t>·</a:t>
            </a:r>
            <a:r>
              <a:rPr lang="en-US" altLang="en-US" smtClean="0"/>
              <a:t>7H</a:t>
            </a:r>
            <a:r>
              <a:rPr lang="en-US" altLang="en-US" baseline="-25000" smtClean="0"/>
              <a:t>2</a:t>
            </a:r>
            <a:r>
              <a:rPr lang="en-US" altLang="en-US" smtClean="0"/>
              <a:t>O		potassium phosphate 					heptahydrate	</a:t>
            </a:r>
          </a:p>
          <a:p>
            <a:pPr eaLnBrk="1" hangingPunct="1"/>
            <a:r>
              <a:rPr lang="en-US" altLang="en-US" smtClean="0"/>
              <a:t>MgO</a:t>
            </a:r>
            <a:r>
              <a:rPr lang="en-US" altLang="en-US" smtClean="0">
                <a:cs typeface="Times New Roman" panose="02020603050405020304" pitchFamily="18" charset="0"/>
              </a:rPr>
              <a:t>·</a:t>
            </a:r>
            <a:r>
              <a:rPr lang="en-US" altLang="en-US" smtClean="0"/>
              <a:t>5H</a:t>
            </a:r>
            <a:r>
              <a:rPr lang="en-US" altLang="en-US" baseline="-25000" smtClean="0"/>
              <a:t>2</a:t>
            </a:r>
            <a:r>
              <a:rPr lang="en-US" altLang="en-US" smtClean="0"/>
              <a:t>O		magnesium oxide 					pentahydrate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G05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901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solidFill>
                  <a:srgbClr val="000099"/>
                </a:solidFill>
              </a:rPr>
              <a:t>Ions</a:t>
            </a:r>
            <a:endParaRPr lang="en-US" altLang="en-US" smtClean="0"/>
          </a:p>
        </p:txBody>
      </p:sp>
      <p:sp>
        <p:nvSpPr>
          <p:cNvPr id="8195" name="Rectangle 3"/>
          <p:cNvSpPr>
            <a:spLocks noGrp="1" noChangeArrowheads="1"/>
          </p:cNvSpPr>
          <p:nvPr>
            <p:ph type="body" idx="1"/>
          </p:nvPr>
        </p:nvSpPr>
        <p:spPr/>
        <p:txBody>
          <a:bodyPr/>
          <a:lstStyle/>
          <a:p>
            <a:pPr eaLnBrk="1" hangingPunct="1"/>
            <a:r>
              <a:rPr lang="en-US" altLang="en-US" smtClean="0"/>
              <a:t>atoms or groups of atoms that have gained or lost electrons.</a:t>
            </a:r>
          </a:p>
          <a:p>
            <a:pPr eaLnBrk="1" hangingPunct="1"/>
            <a:r>
              <a:rPr lang="en-US" altLang="en-US" smtClean="0"/>
              <a:t>		cation  --  positive ion</a:t>
            </a:r>
          </a:p>
          <a:p>
            <a:pPr eaLnBrk="1" hangingPunct="1"/>
            <a:r>
              <a:rPr lang="en-US" altLang="en-US" smtClean="0"/>
              <a:t>		anion  --  negative 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solidFill>
                  <a:srgbClr val="000099"/>
                </a:solidFill>
              </a:rPr>
              <a:t>Ionic Compounds</a:t>
            </a:r>
            <a:endParaRPr lang="en-US" altLang="en-US" smtClean="0"/>
          </a:p>
        </p:txBody>
      </p:sp>
      <p:sp>
        <p:nvSpPr>
          <p:cNvPr id="9219"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Neutral compounds which are formed when anions and cations come together in ratios that balance the positive and negative charges.  (Form formula units)</a:t>
            </a:r>
          </a:p>
          <a:p>
            <a:pPr eaLnBrk="1" hangingPunct="1"/>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solidFill>
                  <a:srgbClr val="000099"/>
                </a:solidFill>
              </a:rPr>
              <a:t>Common monatomic ions</a:t>
            </a:r>
            <a:endParaRPr lang="en-US" altLang="en-US" smtClean="0"/>
          </a:p>
        </p:txBody>
      </p:sp>
      <p:sp>
        <p:nvSpPr>
          <p:cNvPr id="10243" name="Rectangle 3"/>
          <p:cNvSpPr>
            <a:spLocks noGrp="1" noChangeArrowheads="1"/>
          </p:cNvSpPr>
          <p:nvPr>
            <p:ph type="body" idx="1"/>
          </p:nvPr>
        </p:nvSpPr>
        <p:spPr/>
        <p:txBody>
          <a:bodyPr/>
          <a:lstStyle/>
          <a:p>
            <a:pPr eaLnBrk="1" hangingPunct="1"/>
            <a:r>
              <a:rPr lang="en-US" altLang="en-US" smtClean="0"/>
              <a:t>H</a:t>
            </a:r>
            <a:r>
              <a:rPr lang="en-US" altLang="en-US" baseline="30000" smtClean="0"/>
              <a:t>+</a:t>
            </a:r>
            <a:endParaRPr lang="en-US" altLang="en-US" smtClean="0"/>
          </a:p>
          <a:p>
            <a:pPr eaLnBrk="1" hangingPunct="1"/>
            <a:r>
              <a:rPr lang="en-US" altLang="en-US" smtClean="0"/>
              <a:t>Li</a:t>
            </a:r>
            <a:r>
              <a:rPr lang="en-US" altLang="en-US" baseline="30000" smtClean="0"/>
              <a:t>+</a:t>
            </a:r>
            <a:r>
              <a:rPr lang="en-US" altLang="en-US" smtClean="0"/>
              <a:t>	  Be</a:t>
            </a:r>
            <a:r>
              <a:rPr lang="en-US" altLang="en-US" baseline="30000" smtClean="0"/>
              <a:t>+2</a:t>
            </a:r>
            <a:r>
              <a:rPr lang="en-US" altLang="en-US" smtClean="0"/>
              <a:t>			N</a:t>
            </a:r>
            <a:r>
              <a:rPr lang="en-US" altLang="en-US" baseline="30000" smtClean="0"/>
              <a:t>-3</a:t>
            </a:r>
            <a:r>
              <a:rPr lang="en-US" altLang="en-US" smtClean="0"/>
              <a:t>	O</a:t>
            </a:r>
            <a:r>
              <a:rPr lang="en-US" altLang="en-US" baseline="30000" smtClean="0"/>
              <a:t>-2</a:t>
            </a:r>
            <a:r>
              <a:rPr lang="en-US" altLang="en-US" smtClean="0"/>
              <a:t>	F</a:t>
            </a:r>
            <a:r>
              <a:rPr lang="en-US" altLang="en-US" baseline="30000" smtClean="0"/>
              <a:t>-</a:t>
            </a:r>
            <a:endParaRPr lang="en-US" altLang="en-US" smtClean="0"/>
          </a:p>
          <a:p>
            <a:pPr eaLnBrk="1" hangingPunct="1"/>
            <a:r>
              <a:rPr lang="en-US" altLang="en-US" smtClean="0"/>
              <a:t>Na</a:t>
            </a:r>
            <a:r>
              <a:rPr lang="en-US" altLang="en-US" baseline="30000" smtClean="0"/>
              <a:t>+  </a:t>
            </a:r>
            <a:r>
              <a:rPr lang="en-US" altLang="en-US" smtClean="0"/>
              <a:t>Mg</a:t>
            </a:r>
            <a:r>
              <a:rPr lang="en-US" altLang="en-US" baseline="30000" smtClean="0"/>
              <a:t>+2</a:t>
            </a:r>
            <a:r>
              <a:rPr lang="en-US" altLang="en-US" smtClean="0"/>
              <a:t>  Al</a:t>
            </a:r>
            <a:r>
              <a:rPr lang="en-US" altLang="en-US" baseline="30000" smtClean="0"/>
              <a:t>+3</a:t>
            </a:r>
            <a:r>
              <a:rPr lang="en-US" altLang="en-US" smtClean="0"/>
              <a:t>		P</a:t>
            </a:r>
            <a:r>
              <a:rPr lang="en-US" altLang="en-US" baseline="30000" smtClean="0"/>
              <a:t>-3</a:t>
            </a:r>
            <a:r>
              <a:rPr lang="en-US" altLang="en-US" smtClean="0"/>
              <a:t>	S</a:t>
            </a:r>
            <a:r>
              <a:rPr lang="en-US" altLang="en-US" baseline="30000" smtClean="0"/>
              <a:t>-2</a:t>
            </a:r>
            <a:r>
              <a:rPr lang="en-US" altLang="en-US" smtClean="0"/>
              <a:t>	Cl</a:t>
            </a:r>
            <a:r>
              <a:rPr lang="en-US" altLang="en-US" baseline="30000" smtClean="0"/>
              <a:t>-</a:t>
            </a:r>
            <a:endParaRPr lang="en-US" altLang="en-US" smtClean="0"/>
          </a:p>
          <a:p>
            <a:pPr eaLnBrk="1" hangingPunct="1"/>
            <a:r>
              <a:rPr lang="en-US" altLang="en-US" smtClean="0"/>
              <a:t>K</a:t>
            </a:r>
            <a:r>
              <a:rPr lang="en-US" altLang="en-US" baseline="30000" smtClean="0"/>
              <a:t>+</a:t>
            </a:r>
            <a:r>
              <a:rPr lang="en-US" altLang="en-US" smtClean="0"/>
              <a:t>	  Ca</a:t>
            </a:r>
            <a:r>
              <a:rPr lang="en-US" altLang="en-US" baseline="30000" smtClean="0"/>
              <a:t>+2</a:t>
            </a:r>
            <a:r>
              <a:rPr lang="en-US" altLang="en-US" smtClean="0"/>
              <a:t>	         Zn</a:t>
            </a:r>
            <a:r>
              <a:rPr lang="en-US" altLang="en-US" baseline="30000" smtClean="0"/>
              <a:t>+2</a:t>
            </a:r>
            <a:r>
              <a:rPr lang="en-US" altLang="en-US" smtClean="0"/>
              <a:t>	As</a:t>
            </a:r>
            <a:r>
              <a:rPr lang="en-US" altLang="en-US" baseline="30000" smtClean="0"/>
              <a:t>-3</a:t>
            </a:r>
            <a:r>
              <a:rPr lang="en-US" altLang="en-US" smtClean="0"/>
              <a:t>	Se</a:t>
            </a:r>
            <a:r>
              <a:rPr lang="en-US" altLang="en-US" baseline="30000" smtClean="0"/>
              <a:t>-2</a:t>
            </a:r>
            <a:r>
              <a:rPr lang="en-US" altLang="en-US" smtClean="0"/>
              <a:t>	Br</a:t>
            </a:r>
            <a:r>
              <a:rPr lang="en-US" altLang="en-US" baseline="30000" smtClean="0"/>
              <a:t>-</a:t>
            </a:r>
            <a:endParaRPr lang="en-US" altLang="en-US" smtClean="0"/>
          </a:p>
          <a:p>
            <a:pPr eaLnBrk="1" hangingPunct="1"/>
            <a:r>
              <a:rPr lang="en-US" altLang="en-US" smtClean="0"/>
              <a:t>Rb</a:t>
            </a:r>
            <a:r>
              <a:rPr lang="en-US" altLang="en-US" baseline="30000" smtClean="0"/>
              <a:t>+</a:t>
            </a:r>
            <a:r>
              <a:rPr lang="en-US" altLang="en-US" smtClean="0"/>
              <a:t>  Sr</a:t>
            </a:r>
            <a:r>
              <a:rPr lang="en-US" altLang="en-US" baseline="30000" smtClean="0"/>
              <a:t>+2</a:t>
            </a:r>
            <a:r>
              <a:rPr lang="en-US" altLang="en-US" smtClean="0"/>
              <a:t>		Ag</a:t>
            </a:r>
            <a:r>
              <a:rPr lang="en-US" altLang="en-US" baseline="30000" smtClean="0"/>
              <a:t>+</a:t>
            </a:r>
            <a:r>
              <a:rPr lang="en-US" altLang="en-US" smtClean="0"/>
              <a:t>	Cd</a:t>
            </a:r>
            <a:r>
              <a:rPr lang="en-US" altLang="en-US" baseline="30000" smtClean="0"/>
              <a:t>+2</a:t>
            </a:r>
            <a:r>
              <a:rPr lang="en-US" altLang="en-US" smtClean="0"/>
              <a:t>		Te</a:t>
            </a:r>
            <a:r>
              <a:rPr lang="en-US" altLang="en-US" baseline="30000" smtClean="0"/>
              <a:t>-2</a:t>
            </a:r>
            <a:r>
              <a:rPr lang="en-US" altLang="en-US" smtClean="0"/>
              <a:t>	I</a:t>
            </a:r>
            <a:r>
              <a:rPr lang="en-US" altLang="en-US" baseline="30000" smtClean="0"/>
              <a:t>-</a:t>
            </a:r>
            <a:endParaRPr lang="en-US" altLang="en-US" smtClean="0"/>
          </a:p>
          <a:p>
            <a:pPr eaLnBrk="1" hangingPunct="1"/>
            <a:r>
              <a:rPr lang="en-US" altLang="en-US" smtClean="0"/>
              <a:t>Cs</a:t>
            </a:r>
            <a:r>
              <a:rPr lang="en-US" altLang="en-US" baseline="30000" smtClean="0"/>
              <a:t>+</a:t>
            </a:r>
            <a:r>
              <a:rPr lang="en-US" altLang="en-US" smtClean="0"/>
              <a:t>  Ra</a:t>
            </a:r>
            <a:r>
              <a:rPr lang="en-US" altLang="en-US" baseline="30000" smtClean="0"/>
              <a:t>+2</a:t>
            </a: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814</Words>
  <Application>Microsoft Office PowerPoint</Application>
  <PresentationFormat>On-screen Show (4:3)</PresentationFormat>
  <Paragraphs>403</Paragraphs>
  <Slides>63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9" baseType="lpstr">
      <vt:lpstr>Calibri</vt:lpstr>
      <vt:lpstr>Symbol</vt:lpstr>
      <vt:lpstr>Times New Roman</vt:lpstr>
      <vt:lpstr>Wingdings</vt:lpstr>
      <vt:lpstr>Default Design</vt:lpstr>
      <vt:lpstr>MS Org Chart</vt:lpstr>
      <vt:lpstr>Nomenclature of Inorganic Compounds</vt:lpstr>
      <vt:lpstr>Chemical Formulas</vt:lpstr>
      <vt:lpstr>PowerPoint Presentation</vt:lpstr>
      <vt:lpstr>PowerPoint Presentation</vt:lpstr>
      <vt:lpstr>Inorganic Nomenclature</vt:lpstr>
      <vt:lpstr>Nomenclature I</vt:lpstr>
      <vt:lpstr>Ions</vt:lpstr>
      <vt:lpstr>Ionic Compounds</vt:lpstr>
      <vt:lpstr>Common monatomic ions</vt:lpstr>
      <vt:lpstr>PowerPoint Presentation</vt:lpstr>
      <vt:lpstr>Cation names = element name</vt:lpstr>
      <vt:lpstr>Anion names  =  elementide ion</vt:lpstr>
      <vt:lpstr>Compound formation</vt:lpstr>
      <vt:lpstr>PowerPoint Presentation</vt:lpstr>
      <vt:lpstr>PowerPoint Presentation</vt:lpstr>
      <vt:lpstr>Formula Unit</vt:lpstr>
      <vt:lpstr>PowerPoint Presentation</vt:lpstr>
      <vt:lpstr>PowerPoint Presentation</vt:lpstr>
      <vt:lpstr>PowerPoint Presentation</vt:lpstr>
      <vt:lpstr>PowerPoint Presentation</vt:lpstr>
      <vt:lpstr>PowerPoint Presentation</vt:lpstr>
      <vt:lpstr>PowerPoint Presentation</vt:lpstr>
      <vt:lpstr>Name to Formula</vt:lpstr>
      <vt:lpstr>Formula to Name</vt:lpstr>
      <vt:lpstr>PowerPoint Presentation</vt:lpstr>
      <vt:lpstr>Latin names for cations</vt:lpstr>
      <vt:lpstr>Mercury</vt:lpstr>
      <vt:lpstr>Acid Nomenclature</vt:lpstr>
      <vt:lpstr>PowerPoint Presentation</vt:lpstr>
      <vt:lpstr>Binary Covalent Nomenclature</vt:lpstr>
      <vt:lpstr>PowerPoint Presentation</vt:lpstr>
      <vt:lpstr>Prefixes</vt:lpstr>
      <vt:lpstr>PowerPoint Presentation</vt:lpstr>
      <vt:lpstr>Formula to name</vt:lpstr>
      <vt:lpstr>Name to formula</vt:lpstr>
      <vt:lpstr>Nomenclature 2</vt:lpstr>
      <vt:lpstr>Ternary “ate” anions</vt:lpstr>
      <vt:lpstr>Formula to name</vt:lpstr>
      <vt:lpstr>Name to formula</vt:lpstr>
      <vt:lpstr>Nomenclature 3 +</vt:lpstr>
      <vt:lpstr>Ite anions</vt:lpstr>
      <vt:lpstr>PowerPoint Presentation</vt:lpstr>
      <vt:lpstr>Name to Formula</vt:lpstr>
      <vt:lpstr>Formula to name</vt:lpstr>
      <vt:lpstr>Hypo -- ites and per -- ates</vt:lpstr>
      <vt:lpstr>PowerPoint Presentation</vt:lpstr>
      <vt:lpstr>Formula to name</vt:lpstr>
      <vt:lpstr>Formula to Name</vt:lpstr>
      <vt:lpstr>Name to Formula</vt:lpstr>
      <vt:lpstr>Ions to Memorize</vt:lpstr>
      <vt:lpstr>Sulfur compounds</vt:lpstr>
      <vt:lpstr>Name to formula</vt:lpstr>
      <vt:lpstr>Formula to name</vt:lpstr>
      <vt:lpstr>PowerPoint Presentation</vt:lpstr>
      <vt:lpstr>PowerPoint Presentation</vt:lpstr>
      <vt:lpstr>Oxyacid Nomenclature</vt:lpstr>
      <vt:lpstr>PowerPoint Presentation</vt:lpstr>
      <vt:lpstr>Acid salt nomenclature</vt:lpstr>
      <vt:lpstr>PowerPoint Presentation</vt:lpstr>
      <vt:lpstr>PowerPoint Presentation</vt:lpstr>
      <vt:lpstr>Hydrates</vt:lpstr>
      <vt:lpstr>PowerPoint Presentation</vt:lpstr>
      <vt:lpstr>PowerPoint Presentation</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 Nomenclature</dc:title>
  <dc:creator>GCCCD</dc:creator>
  <cp:lastModifiedBy>Cary Willard</cp:lastModifiedBy>
  <cp:revision>26</cp:revision>
  <dcterms:created xsi:type="dcterms:W3CDTF">2002-10-08T16:18:31Z</dcterms:created>
  <dcterms:modified xsi:type="dcterms:W3CDTF">2016-01-27T00:54:25Z</dcterms:modified>
</cp:coreProperties>
</file>